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3"/>
  </p:notesMasterIdLst>
  <p:sldIdLst>
    <p:sldId id="256" r:id="rId2"/>
    <p:sldId id="257" r:id="rId3"/>
    <p:sldId id="258" r:id="rId4"/>
    <p:sldId id="284" r:id="rId5"/>
    <p:sldId id="286" r:id="rId6"/>
    <p:sldId id="287" r:id="rId7"/>
    <p:sldId id="288" r:id="rId8"/>
    <p:sldId id="289" r:id="rId9"/>
    <p:sldId id="291" r:id="rId10"/>
    <p:sldId id="290" r:id="rId11"/>
    <p:sldId id="301" r:id="rId12"/>
    <p:sldId id="293" r:id="rId13"/>
    <p:sldId id="294" r:id="rId14"/>
    <p:sldId id="295" r:id="rId15"/>
    <p:sldId id="296" r:id="rId16"/>
    <p:sldId id="297" r:id="rId17"/>
    <p:sldId id="298" r:id="rId18"/>
    <p:sldId id="299" r:id="rId19"/>
    <p:sldId id="310" r:id="rId20"/>
    <p:sldId id="303" r:id="rId21"/>
    <p:sldId id="304" r:id="rId22"/>
    <p:sldId id="306" r:id="rId23"/>
    <p:sldId id="307" r:id="rId24"/>
    <p:sldId id="308" r:id="rId25"/>
    <p:sldId id="311" r:id="rId26"/>
    <p:sldId id="312" r:id="rId27"/>
    <p:sldId id="313" r:id="rId28"/>
    <p:sldId id="314" r:id="rId29"/>
    <p:sldId id="315" r:id="rId30"/>
    <p:sldId id="316" r:id="rId31"/>
    <p:sldId id="309" r:id="rId32"/>
    <p:sldId id="329" r:id="rId33"/>
    <p:sldId id="317" r:id="rId34"/>
    <p:sldId id="318" r:id="rId35"/>
    <p:sldId id="319" r:id="rId36"/>
    <p:sldId id="330" r:id="rId37"/>
    <p:sldId id="321" r:id="rId38"/>
    <p:sldId id="322" r:id="rId39"/>
    <p:sldId id="328" r:id="rId40"/>
    <p:sldId id="332" r:id="rId41"/>
    <p:sldId id="331"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Titillium Web" panose="020B0604020202020204" charset="0"/>
      <p:regular r:id="rId48"/>
      <p:bold r:id="rId49"/>
      <p:italic r:id="rId50"/>
      <p:boldItalic r:id="rId51"/>
    </p:embeddedFont>
    <p:embeddedFont>
      <p:font typeface="Titillium Web Light"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EF3F8-7C32-4087-B389-6367D5C0C83D}">
  <a:tblStyle styleId="{76FEF3F8-7C32-4087-B389-6367D5C0C8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00" autoAdjust="0"/>
  </p:normalViewPr>
  <p:slideViewPr>
    <p:cSldViewPr snapToGrid="0">
      <p:cViewPr varScale="1">
        <p:scale>
          <a:sx n="81" d="100"/>
          <a:sy n="81" d="100"/>
        </p:scale>
        <p:origin x="8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dri Tewari" userId="669d7c8e0462f81e" providerId="LiveId" clId="{CE164A8D-2D61-48F6-BEC1-1E2262473EDF}"/>
    <pc:docChg chg="undo custSel addSld delSld modSld sldOrd">
      <pc:chgData name="Himadri Tewari" userId="669d7c8e0462f81e" providerId="LiveId" clId="{CE164A8D-2D61-48F6-BEC1-1E2262473EDF}" dt="2019-09-28T05:03:31.146" v="2373" actId="20577"/>
      <pc:docMkLst>
        <pc:docMk/>
      </pc:docMkLst>
      <pc:sldChg chg="addSp modSp">
        <pc:chgData name="Himadri Tewari" userId="669d7c8e0462f81e" providerId="LiveId" clId="{CE164A8D-2D61-48F6-BEC1-1E2262473EDF}" dt="2019-09-28T04:51:03.611" v="2048" actId="1076"/>
        <pc:sldMkLst>
          <pc:docMk/>
          <pc:sldMk cId="0" sldId="256"/>
        </pc:sldMkLst>
        <pc:spChg chg="add mod">
          <ac:chgData name="Himadri Tewari" userId="669d7c8e0462f81e" providerId="LiveId" clId="{CE164A8D-2D61-48F6-BEC1-1E2262473EDF}" dt="2019-09-28T04:51:03.611" v="2048" actId="1076"/>
          <ac:spMkLst>
            <pc:docMk/>
            <pc:sldMk cId="0" sldId="256"/>
            <ac:spMk id="3" creationId="{981AF0D9-B660-4916-92FB-653CFF24ECCD}"/>
          </ac:spMkLst>
        </pc:spChg>
        <pc:spChg chg="mod">
          <ac:chgData name="Himadri Tewari" userId="669d7c8e0462f81e" providerId="LiveId" clId="{CE164A8D-2D61-48F6-BEC1-1E2262473EDF}" dt="2019-09-28T01:51:14.471" v="1259" actId="113"/>
          <ac:spMkLst>
            <pc:docMk/>
            <pc:sldMk cId="0" sldId="256"/>
            <ac:spMk id="54" creationId="{00000000-0000-0000-0000-000000000000}"/>
          </ac:spMkLst>
        </pc:spChg>
      </pc:sldChg>
      <pc:sldChg chg="addSp delSp modSp">
        <pc:chgData name="Himadri Tewari" userId="669d7c8e0462f81e" providerId="LiveId" clId="{CE164A8D-2D61-48F6-BEC1-1E2262473EDF}" dt="2019-09-28T04:59:57.015" v="2333" actId="1076"/>
        <pc:sldMkLst>
          <pc:docMk/>
          <pc:sldMk cId="0" sldId="257"/>
        </pc:sldMkLst>
        <pc:spChg chg="add del mod">
          <ac:chgData name="Himadri Tewari" userId="669d7c8e0462f81e" providerId="LiveId" clId="{CE164A8D-2D61-48F6-BEC1-1E2262473EDF}" dt="2019-09-28T01:23:59.024" v="305" actId="478"/>
          <ac:spMkLst>
            <pc:docMk/>
            <pc:sldMk cId="0" sldId="257"/>
            <ac:spMk id="3" creationId="{330EC265-8BBB-47CE-B3D2-15AB82A4DC03}"/>
          </ac:spMkLst>
        </pc:spChg>
        <pc:spChg chg="add del mod">
          <ac:chgData name="Himadri Tewari" userId="669d7c8e0462f81e" providerId="LiveId" clId="{CE164A8D-2D61-48F6-BEC1-1E2262473EDF}" dt="2019-09-28T01:29:52.779" v="326" actId="478"/>
          <ac:spMkLst>
            <pc:docMk/>
            <pc:sldMk cId="0" sldId="257"/>
            <ac:spMk id="5" creationId="{6D638FED-8C9E-4ABF-A476-D3C9E625F18F}"/>
          </ac:spMkLst>
        </pc:spChg>
        <pc:spChg chg="add del mod">
          <ac:chgData name="Himadri Tewari" userId="669d7c8e0462f81e" providerId="LiveId" clId="{CE164A8D-2D61-48F6-BEC1-1E2262473EDF}" dt="2019-09-28T01:30:04.451" v="331" actId="478"/>
          <ac:spMkLst>
            <pc:docMk/>
            <pc:sldMk cId="0" sldId="257"/>
            <ac:spMk id="7" creationId="{B6DCDB31-8F4E-444F-A367-8E5E87ABEDEA}"/>
          </ac:spMkLst>
        </pc:spChg>
        <pc:spChg chg="add del mod">
          <ac:chgData name="Himadri Tewari" userId="669d7c8e0462f81e" providerId="LiveId" clId="{CE164A8D-2D61-48F6-BEC1-1E2262473EDF}" dt="2019-09-28T01:30:02.081" v="330" actId="478"/>
          <ac:spMkLst>
            <pc:docMk/>
            <pc:sldMk cId="0" sldId="257"/>
            <ac:spMk id="9" creationId="{DE9ADE88-133F-4B65-AFA1-6CE18B50B2D2}"/>
          </ac:spMkLst>
        </pc:spChg>
        <pc:spChg chg="add del mod">
          <ac:chgData name="Himadri Tewari" userId="669d7c8e0462f81e" providerId="LiveId" clId="{CE164A8D-2D61-48F6-BEC1-1E2262473EDF}" dt="2019-09-28T01:30:02.081" v="330" actId="478"/>
          <ac:spMkLst>
            <pc:docMk/>
            <pc:sldMk cId="0" sldId="257"/>
            <ac:spMk id="11" creationId="{8C9ABCEF-2902-44CD-9D87-13F009D76502}"/>
          </ac:spMkLst>
        </pc:spChg>
        <pc:spChg chg="add del mod">
          <ac:chgData name="Himadri Tewari" userId="669d7c8e0462f81e" providerId="LiveId" clId="{CE164A8D-2D61-48F6-BEC1-1E2262473EDF}" dt="2019-09-28T01:30:02.081" v="330" actId="478"/>
          <ac:spMkLst>
            <pc:docMk/>
            <pc:sldMk cId="0" sldId="257"/>
            <ac:spMk id="59" creationId="{00000000-0000-0000-0000-000000000000}"/>
          </ac:spMkLst>
        </pc:spChg>
        <pc:spChg chg="del">
          <ac:chgData name="Himadri Tewari" userId="669d7c8e0462f81e" providerId="LiveId" clId="{CE164A8D-2D61-48F6-BEC1-1E2262473EDF}" dt="2019-09-28T01:29:50.873" v="325" actId="478"/>
          <ac:spMkLst>
            <pc:docMk/>
            <pc:sldMk cId="0" sldId="257"/>
            <ac:spMk id="60" creationId="{00000000-0000-0000-0000-000000000000}"/>
          </ac:spMkLst>
        </pc:spChg>
        <pc:spChg chg="add del mod">
          <ac:chgData name="Himadri Tewari" userId="669d7c8e0462f81e" providerId="LiveId" clId="{CE164A8D-2D61-48F6-BEC1-1E2262473EDF}" dt="2019-09-28T04:59:57.015" v="2333" actId="1076"/>
          <ac:spMkLst>
            <pc:docMk/>
            <pc:sldMk cId="0" sldId="257"/>
            <ac:spMk id="61" creationId="{00000000-0000-0000-0000-000000000000}"/>
          </ac:spMkLst>
        </pc:spChg>
        <pc:spChg chg="add del mod">
          <ac:chgData name="Himadri Tewari" userId="669d7c8e0462f81e" providerId="LiveId" clId="{CE164A8D-2D61-48F6-BEC1-1E2262473EDF}" dt="2019-09-28T01:29:55.279" v="328" actId="478"/>
          <ac:spMkLst>
            <pc:docMk/>
            <pc:sldMk cId="0" sldId="257"/>
            <ac:spMk id="62" creationId="{00000000-0000-0000-0000-000000000000}"/>
          </ac:spMkLst>
        </pc:spChg>
        <pc:spChg chg="add del">
          <ac:chgData name="Himadri Tewari" userId="669d7c8e0462f81e" providerId="LiveId" clId="{CE164A8D-2D61-48F6-BEC1-1E2262473EDF}" dt="2019-09-28T01:30:02.081" v="330" actId="478"/>
          <ac:spMkLst>
            <pc:docMk/>
            <pc:sldMk cId="0" sldId="257"/>
            <ac:spMk id="63" creationId="{00000000-0000-0000-0000-000000000000}"/>
          </ac:spMkLst>
        </pc:spChg>
      </pc:sldChg>
      <pc:sldChg chg="modSp">
        <pc:chgData name="Himadri Tewari" userId="669d7c8e0462f81e" providerId="LiveId" clId="{CE164A8D-2D61-48F6-BEC1-1E2262473EDF}" dt="2019-09-28T03:27:07.332" v="1302"/>
        <pc:sldMkLst>
          <pc:docMk/>
          <pc:sldMk cId="0" sldId="258"/>
        </pc:sldMkLst>
        <pc:spChg chg="mod">
          <ac:chgData name="Himadri Tewari" userId="669d7c8e0462f81e" providerId="LiveId" clId="{CE164A8D-2D61-48F6-BEC1-1E2262473EDF}" dt="2019-09-28T03:26:57.861" v="1301" actId="255"/>
          <ac:spMkLst>
            <pc:docMk/>
            <pc:sldMk cId="0" sldId="258"/>
            <ac:spMk id="68" creationId="{00000000-0000-0000-0000-000000000000}"/>
          </ac:spMkLst>
        </pc:spChg>
        <pc:spChg chg="mod">
          <ac:chgData name="Himadri Tewari" userId="669d7c8e0462f81e" providerId="LiveId" clId="{CE164A8D-2D61-48F6-BEC1-1E2262473EDF}" dt="2019-09-28T03:27:07.332" v="1302"/>
          <ac:spMkLst>
            <pc:docMk/>
            <pc:sldMk cId="0" sldId="258"/>
            <ac:spMk id="69" creationId="{00000000-0000-0000-0000-000000000000}"/>
          </ac:spMkLst>
        </pc:spChg>
      </pc:sldChg>
      <pc:sldChg chg="modSp add">
        <pc:chgData name="Himadri Tewari" userId="669d7c8e0462f81e" providerId="LiveId" clId="{CE164A8D-2D61-48F6-BEC1-1E2262473EDF}" dt="2019-09-28T04:47:37.479" v="1947" actId="1076"/>
        <pc:sldMkLst>
          <pc:docMk/>
          <pc:sldMk cId="733388027" sldId="283"/>
        </pc:sldMkLst>
        <pc:spChg chg="mod">
          <ac:chgData name="Himadri Tewari" userId="669d7c8e0462f81e" providerId="LiveId" clId="{CE164A8D-2D61-48F6-BEC1-1E2262473EDF}" dt="2019-09-28T01:48:11.090" v="1204" actId="20577"/>
          <ac:spMkLst>
            <pc:docMk/>
            <pc:sldMk cId="733388027" sldId="283"/>
            <ac:spMk id="59" creationId="{00000000-0000-0000-0000-000000000000}"/>
          </ac:spMkLst>
        </pc:spChg>
        <pc:spChg chg="mod">
          <ac:chgData name="Himadri Tewari" userId="669d7c8e0462f81e" providerId="LiveId" clId="{CE164A8D-2D61-48F6-BEC1-1E2262473EDF}" dt="2019-09-28T04:47:37.479" v="1947" actId="1076"/>
          <ac:spMkLst>
            <pc:docMk/>
            <pc:sldMk cId="733388027" sldId="283"/>
            <ac:spMk id="61" creationId="{00000000-0000-0000-0000-000000000000}"/>
          </ac:spMkLst>
        </pc:spChg>
      </pc:sldChg>
      <pc:sldChg chg="addSp delSp modSp add">
        <pc:chgData name="Himadri Tewari" userId="669d7c8e0462f81e" providerId="LiveId" clId="{CE164A8D-2D61-48F6-BEC1-1E2262473EDF}" dt="2019-09-28T04:18:57.073" v="1561" actId="20577"/>
        <pc:sldMkLst>
          <pc:docMk/>
          <pc:sldMk cId="1104996475" sldId="284"/>
        </pc:sldMkLst>
        <pc:spChg chg="add del mod">
          <ac:chgData name="Himadri Tewari" userId="669d7c8e0462f81e" providerId="LiveId" clId="{CE164A8D-2D61-48F6-BEC1-1E2262473EDF}" dt="2019-09-28T03:48:18.770" v="1334" actId="478"/>
          <ac:spMkLst>
            <pc:docMk/>
            <pc:sldMk cId="1104996475" sldId="284"/>
            <ac:spMk id="3" creationId="{C1FF6531-96E6-403B-B1E1-11F7B288CE2C}"/>
          </ac:spMkLst>
        </pc:spChg>
        <pc:spChg chg="add del">
          <ac:chgData name="Himadri Tewari" userId="669d7c8e0462f81e" providerId="LiveId" clId="{CE164A8D-2D61-48F6-BEC1-1E2262473EDF}" dt="2019-09-28T03:48:34.113" v="1338"/>
          <ac:spMkLst>
            <pc:docMk/>
            <pc:sldMk cId="1104996475" sldId="284"/>
            <ac:spMk id="4" creationId="{A7101625-40FC-49D2-AA7A-A4C1E2152D27}"/>
          </ac:spMkLst>
        </pc:spChg>
        <pc:spChg chg="mod">
          <ac:chgData name="Himadri Tewari" userId="669d7c8e0462f81e" providerId="LiveId" clId="{CE164A8D-2D61-48F6-BEC1-1E2262473EDF}" dt="2019-09-28T03:46:54.369" v="1319" actId="20577"/>
          <ac:spMkLst>
            <pc:docMk/>
            <pc:sldMk cId="1104996475" sldId="284"/>
            <ac:spMk id="59" creationId="{00000000-0000-0000-0000-000000000000}"/>
          </ac:spMkLst>
        </pc:spChg>
        <pc:spChg chg="add del mod">
          <ac:chgData name="Himadri Tewari" userId="669d7c8e0462f81e" providerId="LiveId" clId="{CE164A8D-2D61-48F6-BEC1-1E2262473EDF}" dt="2019-09-28T04:18:57.073" v="1561" actId="20577"/>
          <ac:spMkLst>
            <pc:docMk/>
            <pc:sldMk cId="1104996475" sldId="284"/>
            <ac:spMk id="61" creationId="{00000000-0000-0000-0000-000000000000}"/>
          </ac:spMkLst>
        </pc:spChg>
      </pc:sldChg>
      <pc:sldChg chg="addSp delSp modSp add del">
        <pc:chgData name="Himadri Tewari" userId="669d7c8e0462f81e" providerId="LiveId" clId="{CE164A8D-2D61-48F6-BEC1-1E2262473EDF}" dt="2019-09-28T04:21:30.438" v="1649" actId="47"/>
        <pc:sldMkLst>
          <pc:docMk/>
          <pc:sldMk cId="1830651824" sldId="285"/>
        </pc:sldMkLst>
        <pc:spChg chg="add del">
          <ac:chgData name="Himadri Tewari" userId="669d7c8e0462f81e" providerId="LiveId" clId="{CE164A8D-2D61-48F6-BEC1-1E2262473EDF}" dt="2019-09-28T04:20:09.068" v="1629"/>
          <ac:spMkLst>
            <pc:docMk/>
            <pc:sldMk cId="1830651824" sldId="285"/>
            <ac:spMk id="4" creationId="{8670B610-92F9-4C45-94D0-BA3CDA0F1397}"/>
          </ac:spMkLst>
        </pc:spChg>
        <pc:spChg chg="add del">
          <ac:chgData name="Himadri Tewari" userId="669d7c8e0462f81e" providerId="LiveId" clId="{CE164A8D-2D61-48F6-BEC1-1E2262473EDF}" dt="2019-09-28T04:20:22.496" v="1631"/>
          <ac:spMkLst>
            <pc:docMk/>
            <pc:sldMk cId="1830651824" sldId="285"/>
            <ac:spMk id="5" creationId="{C004124D-7EE7-4F69-833C-DB65EF1FCA1B}"/>
          </ac:spMkLst>
        </pc:spChg>
        <pc:spChg chg="mod">
          <ac:chgData name="Himadri Tewari" userId="669d7c8e0462f81e" providerId="LiveId" clId="{CE164A8D-2D61-48F6-BEC1-1E2262473EDF}" dt="2019-09-28T04:11:28.765" v="1534" actId="20577"/>
          <ac:spMkLst>
            <pc:docMk/>
            <pc:sldMk cId="1830651824" sldId="285"/>
            <ac:spMk id="59" creationId="{00000000-0000-0000-0000-000000000000}"/>
          </ac:spMkLst>
        </pc:spChg>
        <pc:spChg chg="mod">
          <ac:chgData name="Himadri Tewari" userId="669d7c8e0462f81e" providerId="LiveId" clId="{CE164A8D-2D61-48F6-BEC1-1E2262473EDF}" dt="2019-09-28T04:20:01.483" v="1627" actId="20577"/>
          <ac:spMkLst>
            <pc:docMk/>
            <pc:sldMk cId="1830651824" sldId="285"/>
            <ac:spMk id="61" creationId="{00000000-0000-0000-0000-000000000000}"/>
          </ac:spMkLst>
        </pc:spChg>
        <pc:picChg chg="add del">
          <ac:chgData name="Himadri Tewari" userId="669d7c8e0462f81e" providerId="LiveId" clId="{CE164A8D-2D61-48F6-BEC1-1E2262473EDF}" dt="2019-09-28T04:17:18.347" v="1539"/>
          <ac:picMkLst>
            <pc:docMk/>
            <pc:sldMk cId="1830651824" sldId="285"/>
            <ac:picMk id="2" creationId="{32CC2429-5BEF-4CDE-B4FC-438D788CD6B6}"/>
          </ac:picMkLst>
        </pc:picChg>
        <pc:picChg chg="add mod">
          <ac:chgData name="Himadri Tewari" userId="669d7c8e0462f81e" providerId="LiveId" clId="{CE164A8D-2D61-48F6-BEC1-1E2262473EDF}" dt="2019-09-28T04:19:47.362" v="1621" actId="1076"/>
          <ac:picMkLst>
            <pc:docMk/>
            <pc:sldMk cId="1830651824" sldId="285"/>
            <ac:picMk id="3" creationId="{AE4B6B8E-D6AB-46EA-9460-4B50CBB77B1F}"/>
          </ac:picMkLst>
        </pc:picChg>
      </pc:sldChg>
      <pc:sldChg chg="modSp add">
        <pc:chgData name="Himadri Tewari" userId="669d7c8e0462f81e" providerId="LiveId" clId="{CE164A8D-2D61-48F6-BEC1-1E2262473EDF}" dt="2019-09-28T04:24:56.971" v="1680" actId="14100"/>
        <pc:sldMkLst>
          <pc:docMk/>
          <pc:sldMk cId="2011756163" sldId="286"/>
        </pc:sldMkLst>
        <pc:spChg chg="mod">
          <ac:chgData name="Himadri Tewari" userId="669d7c8e0462f81e" providerId="LiveId" clId="{CE164A8D-2D61-48F6-BEC1-1E2262473EDF}" dt="2019-09-28T04:20:34.987" v="1645" actId="20577"/>
          <ac:spMkLst>
            <pc:docMk/>
            <pc:sldMk cId="2011756163" sldId="286"/>
            <ac:spMk id="59" creationId="{00000000-0000-0000-0000-000000000000}"/>
          </ac:spMkLst>
        </pc:spChg>
        <pc:spChg chg="mod">
          <ac:chgData name="Himadri Tewari" userId="669d7c8e0462f81e" providerId="LiveId" clId="{CE164A8D-2D61-48F6-BEC1-1E2262473EDF}" dt="2019-09-28T04:24:56.971" v="1680" actId="14100"/>
          <ac:spMkLst>
            <pc:docMk/>
            <pc:sldMk cId="2011756163" sldId="286"/>
            <ac:spMk id="61" creationId="{00000000-0000-0000-0000-000000000000}"/>
          </ac:spMkLst>
        </pc:spChg>
        <pc:picChg chg="mod">
          <ac:chgData name="Himadri Tewari" userId="669d7c8e0462f81e" providerId="LiveId" clId="{CE164A8D-2D61-48F6-BEC1-1E2262473EDF}" dt="2019-09-28T04:21:15.427" v="1648" actId="1076"/>
          <ac:picMkLst>
            <pc:docMk/>
            <pc:sldMk cId="2011756163" sldId="286"/>
            <ac:picMk id="3" creationId="{AE4B6B8E-D6AB-46EA-9460-4B50CBB77B1F}"/>
          </ac:picMkLst>
        </pc:picChg>
      </pc:sldChg>
      <pc:sldChg chg="addSp delSp modSp add">
        <pc:chgData name="Himadri Tewari" userId="669d7c8e0462f81e" providerId="LiveId" clId="{CE164A8D-2D61-48F6-BEC1-1E2262473EDF}" dt="2019-09-28T04:35:16.648" v="1791" actId="20577"/>
        <pc:sldMkLst>
          <pc:docMk/>
          <pc:sldMk cId="1213548583" sldId="287"/>
        </pc:sldMkLst>
        <pc:spChg chg="add mod">
          <ac:chgData name="Himadri Tewari" userId="669d7c8e0462f81e" providerId="LiveId" clId="{CE164A8D-2D61-48F6-BEC1-1E2262473EDF}" dt="2019-09-28T04:22:18.791" v="1653" actId="571"/>
          <ac:spMkLst>
            <pc:docMk/>
            <pc:sldMk cId="1213548583" sldId="287"/>
            <ac:spMk id="6" creationId="{2EA75495-EEF5-41A3-A916-B6C0AEB67D52}"/>
          </ac:spMkLst>
        </pc:spChg>
        <pc:spChg chg="mod">
          <ac:chgData name="Himadri Tewari" userId="669d7c8e0462f81e" providerId="LiveId" clId="{CE164A8D-2D61-48F6-BEC1-1E2262473EDF}" dt="2019-09-28T04:35:16.648" v="1791" actId="20577"/>
          <ac:spMkLst>
            <pc:docMk/>
            <pc:sldMk cId="1213548583" sldId="287"/>
            <ac:spMk id="61" creationId="{00000000-0000-0000-0000-000000000000}"/>
          </ac:spMkLst>
        </pc:spChg>
        <pc:picChg chg="del">
          <ac:chgData name="Himadri Tewari" userId="669d7c8e0462f81e" providerId="LiveId" clId="{CE164A8D-2D61-48F6-BEC1-1E2262473EDF}" dt="2019-09-28T04:22:31.662" v="1655" actId="478"/>
          <ac:picMkLst>
            <pc:docMk/>
            <pc:sldMk cId="1213548583" sldId="287"/>
            <ac:picMk id="3" creationId="{AE4B6B8E-D6AB-46EA-9460-4B50CBB77B1F}"/>
          </ac:picMkLst>
        </pc:picChg>
        <pc:picChg chg="add mod">
          <ac:chgData name="Himadri Tewari" userId="669d7c8e0462f81e" providerId="LiveId" clId="{CE164A8D-2D61-48F6-BEC1-1E2262473EDF}" dt="2019-09-28T04:23:49.235" v="1675" actId="1076"/>
          <ac:picMkLst>
            <pc:docMk/>
            <pc:sldMk cId="1213548583" sldId="287"/>
            <ac:picMk id="7" creationId="{13F0FDC6-FB77-4D21-8E7F-3A6828A0923E}"/>
          </ac:picMkLst>
        </pc:picChg>
        <pc:picChg chg="add mod">
          <ac:chgData name="Himadri Tewari" userId="669d7c8e0462f81e" providerId="LiveId" clId="{CE164A8D-2D61-48F6-BEC1-1E2262473EDF}" dt="2019-09-28T04:23:49.235" v="1675" actId="1076"/>
          <ac:picMkLst>
            <pc:docMk/>
            <pc:sldMk cId="1213548583" sldId="287"/>
            <ac:picMk id="8" creationId="{CAB05D56-BA52-4FC0-8B4A-7D2D5BC0B4A5}"/>
          </ac:picMkLst>
        </pc:picChg>
        <pc:picChg chg="add mod">
          <ac:chgData name="Himadri Tewari" userId="669d7c8e0462f81e" providerId="LiveId" clId="{CE164A8D-2D61-48F6-BEC1-1E2262473EDF}" dt="2019-09-28T04:23:49.235" v="1675" actId="1076"/>
          <ac:picMkLst>
            <pc:docMk/>
            <pc:sldMk cId="1213548583" sldId="287"/>
            <ac:picMk id="9" creationId="{B4E23066-0F26-42E3-9084-23FC3BC89629}"/>
          </ac:picMkLst>
        </pc:picChg>
      </pc:sldChg>
      <pc:sldChg chg="addSp delSp modSp add">
        <pc:chgData name="Himadri Tewari" userId="669d7c8e0462f81e" providerId="LiveId" clId="{CE164A8D-2D61-48F6-BEC1-1E2262473EDF}" dt="2019-09-28T04:35:26.248" v="1798" actId="20577"/>
        <pc:sldMkLst>
          <pc:docMk/>
          <pc:sldMk cId="3546016214" sldId="288"/>
        </pc:sldMkLst>
        <pc:spChg chg="mod">
          <ac:chgData name="Himadri Tewari" userId="669d7c8e0462f81e" providerId="LiveId" clId="{CE164A8D-2D61-48F6-BEC1-1E2262473EDF}" dt="2019-09-28T04:35:26.248" v="1798" actId="20577"/>
          <ac:spMkLst>
            <pc:docMk/>
            <pc:sldMk cId="3546016214" sldId="288"/>
            <ac:spMk id="61" creationId="{00000000-0000-0000-0000-000000000000}"/>
          </ac:spMkLst>
        </pc:spChg>
        <pc:picChg chg="del">
          <ac:chgData name="Himadri Tewari" userId="669d7c8e0462f81e" providerId="LiveId" clId="{CE164A8D-2D61-48F6-BEC1-1E2262473EDF}" dt="2019-09-28T04:25:32.603" v="1683" actId="478"/>
          <ac:picMkLst>
            <pc:docMk/>
            <pc:sldMk cId="3546016214" sldId="288"/>
            <ac:picMk id="7" creationId="{13F0FDC6-FB77-4D21-8E7F-3A6828A0923E}"/>
          </ac:picMkLst>
        </pc:picChg>
        <pc:picChg chg="del">
          <ac:chgData name="Himadri Tewari" userId="669d7c8e0462f81e" providerId="LiveId" clId="{CE164A8D-2D61-48F6-BEC1-1E2262473EDF}" dt="2019-09-28T04:25:33.378" v="1684" actId="478"/>
          <ac:picMkLst>
            <pc:docMk/>
            <pc:sldMk cId="3546016214" sldId="288"/>
            <ac:picMk id="8" creationId="{CAB05D56-BA52-4FC0-8B4A-7D2D5BC0B4A5}"/>
          </ac:picMkLst>
        </pc:picChg>
        <pc:picChg chg="del">
          <ac:chgData name="Himadri Tewari" userId="669d7c8e0462f81e" providerId="LiveId" clId="{CE164A8D-2D61-48F6-BEC1-1E2262473EDF}" dt="2019-09-28T04:25:33.966" v="1685" actId="478"/>
          <ac:picMkLst>
            <pc:docMk/>
            <pc:sldMk cId="3546016214" sldId="288"/>
            <ac:picMk id="9" creationId="{B4E23066-0F26-42E3-9084-23FC3BC89629}"/>
          </ac:picMkLst>
        </pc:picChg>
        <pc:picChg chg="add mod">
          <ac:chgData name="Himadri Tewari" userId="669d7c8e0462f81e" providerId="LiveId" clId="{CE164A8D-2D61-48F6-BEC1-1E2262473EDF}" dt="2019-09-28T04:26:44.339" v="1705" actId="1076"/>
          <ac:picMkLst>
            <pc:docMk/>
            <pc:sldMk cId="3546016214" sldId="288"/>
            <ac:picMk id="10" creationId="{8165747D-4977-4F77-823E-FE20D1E3B318}"/>
          </ac:picMkLst>
        </pc:picChg>
        <pc:picChg chg="add mod">
          <ac:chgData name="Himadri Tewari" userId="669d7c8e0462f81e" providerId="LiveId" clId="{CE164A8D-2D61-48F6-BEC1-1E2262473EDF}" dt="2019-09-28T04:26:44.339" v="1705" actId="1076"/>
          <ac:picMkLst>
            <pc:docMk/>
            <pc:sldMk cId="3546016214" sldId="288"/>
            <ac:picMk id="11" creationId="{CA26D237-BB14-4433-937E-57A460D4E1CB}"/>
          </ac:picMkLst>
        </pc:picChg>
        <pc:picChg chg="add mod">
          <ac:chgData name="Himadri Tewari" userId="669d7c8e0462f81e" providerId="LiveId" clId="{CE164A8D-2D61-48F6-BEC1-1E2262473EDF}" dt="2019-09-28T04:26:44.339" v="1705" actId="1076"/>
          <ac:picMkLst>
            <pc:docMk/>
            <pc:sldMk cId="3546016214" sldId="288"/>
            <ac:picMk id="12" creationId="{96954F17-C663-40EB-A16E-ADF2E11947C3}"/>
          </ac:picMkLst>
        </pc:picChg>
      </pc:sldChg>
      <pc:sldChg chg="addSp delSp modSp add">
        <pc:chgData name="Himadri Tewari" userId="669d7c8e0462f81e" providerId="LiveId" clId="{CE164A8D-2D61-48F6-BEC1-1E2262473EDF}" dt="2019-09-28T04:35:36.592" v="1802" actId="20577"/>
        <pc:sldMkLst>
          <pc:docMk/>
          <pc:sldMk cId="722719111" sldId="289"/>
        </pc:sldMkLst>
        <pc:spChg chg="mod">
          <ac:chgData name="Himadri Tewari" userId="669d7c8e0462f81e" providerId="LiveId" clId="{CE164A8D-2D61-48F6-BEC1-1E2262473EDF}" dt="2019-09-28T04:35:36.592" v="1802" actId="20577"/>
          <ac:spMkLst>
            <pc:docMk/>
            <pc:sldMk cId="722719111" sldId="289"/>
            <ac:spMk id="61" creationId="{00000000-0000-0000-0000-000000000000}"/>
          </ac:spMkLst>
        </pc:spChg>
        <pc:picChg chg="add mod">
          <ac:chgData name="Himadri Tewari" userId="669d7c8e0462f81e" providerId="LiveId" clId="{CE164A8D-2D61-48F6-BEC1-1E2262473EDF}" dt="2019-09-28T04:33:48.304" v="1746" actId="14100"/>
          <ac:picMkLst>
            <pc:docMk/>
            <pc:sldMk cId="722719111" sldId="289"/>
            <ac:picMk id="8" creationId="{D27593A0-1AE7-4227-8877-E9EA9797C4A4}"/>
          </ac:picMkLst>
        </pc:picChg>
        <pc:picChg chg="add mod">
          <ac:chgData name="Himadri Tewari" userId="669d7c8e0462f81e" providerId="LiveId" clId="{CE164A8D-2D61-48F6-BEC1-1E2262473EDF}" dt="2019-09-28T04:33:43.497" v="1744" actId="1076"/>
          <ac:picMkLst>
            <pc:docMk/>
            <pc:sldMk cId="722719111" sldId="289"/>
            <ac:picMk id="9" creationId="{FAB19696-7936-4CFD-BAE4-EB39CC27E89B}"/>
          </ac:picMkLst>
        </pc:picChg>
        <pc:picChg chg="del">
          <ac:chgData name="Himadri Tewari" userId="669d7c8e0462f81e" providerId="LiveId" clId="{CE164A8D-2D61-48F6-BEC1-1E2262473EDF}" dt="2019-09-28T04:31:05.680" v="1710" actId="478"/>
          <ac:picMkLst>
            <pc:docMk/>
            <pc:sldMk cId="722719111" sldId="289"/>
            <ac:picMk id="10" creationId="{8165747D-4977-4F77-823E-FE20D1E3B318}"/>
          </ac:picMkLst>
        </pc:picChg>
        <pc:picChg chg="del">
          <ac:chgData name="Himadri Tewari" userId="669d7c8e0462f81e" providerId="LiveId" clId="{CE164A8D-2D61-48F6-BEC1-1E2262473EDF}" dt="2019-09-28T04:31:06.358" v="1711" actId="478"/>
          <ac:picMkLst>
            <pc:docMk/>
            <pc:sldMk cId="722719111" sldId="289"/>
            <ac:picMk id="11" creationId="{CA26D237-BB14-4433-937E-57A460D4E1CB}"/>
          </ac:picMkLst>
        </pc:picChg>
        <pc:picChg chg="del">
          <ac:chgData name="Himadri Tewari" userId="669d7c8e0462f81e" providerId="LiveId" clId="{CE164A8D-2D61-48F6-BEC1-1E2262473EDF}" dt="2019-09-28T04:31:06.947" v="1712" actId="478"/>
          <ac:picMkLst>
            <pc:docMk/>
            <pc:sldMk cId="722719111" sldId="289"/>
            <ac:picMk id="12" creationId="{96954F17-C663-40EB-A16E-ADF2E11947C3}"/>
          </ac:picMkLst>
        </pc:picChg>
      </pc:sldChg>
      <pc:sldChg chg="addSp delSp modSp add">
        <pc:chgData name="Himadri Tewari" userId="669d7c8e0462f81e" providerId="LiveId" clId="{CE164A8D-2D61-48F6-BEC1-1E2262473EDF}" dt="2019-09-28T05:03:31.146" v="2373" actId="20577"/>
        <pc:sldMkLst>
          <pc:docMk/>
          <pc:sldMk cId="3217499709" sldId="290"/>
        </pc:sldMkLst>
        <pc:spChg chg="add del mod">
          <ac:chgData name="Himadri Tewari" userId="669d7c8e0462f81e" providerId="LiveId" clId="{CE164A8D-2D61-48F6-BEC1-1E2262473EDF}" dt="2019-09-28T04:44:26.091" v="1931" actId="478"/>
          <ac:spMkLst>
            <pc:docMk/>
            <pc:sldMk cId="3217499709" sldId="290"/>
            <ac:spMk id="3" creationId="{89B0F197-6362-4C8D-8542-AFF228A73F5D}"/>
          </ac:spMkLst>
        </pc:spChg>
        <pc:spChg chg="add mod">
          <ac:chgData name="Himadri Tewari" userId="669d7c8e0462f81e" providerId="LiveId" clId="{CE164A8D-2D61-48F6-BEC1-1E2262473EDF}" dt="2019-09-28T05:03:31.146" v="2373" actId="20577"/>
          <ac:spMkLst>
            <pc:docMk/>
            <pc:sldMk cId="3217499709" sldId="290"/>
            <ac:spMk id="7" creationId="{237880D1-7C08-4C01-B6EE-9CB0CB2D8105}"/>
          </ac:spMkLst>
        </pc:spChg>
        <pc:spChg chg="mod">
          <ac:chgData name="Himadri Tewari" userId="669d7c8e0462f81e" providerId="LiveId" clId="{CE164A8D-2D61-48F6-BEC1-1E2262473EDF}" dt="2019-09-28T04:44:02.291" v="1925" actId="20577"/>
          <ac:spMkLst>
            <pc:docMk/>
            <pc:sldMk cId="3217499709" sldId="290"/>
            <ac:spMk id="59" creationId="{00000000-0000-0000-0000-000000000000}"/>
          </ac:spMkLst>
        </pc:spChg>
        <pc:spChg chg="del mod">
          <ac:chgData name="Himadri Tewari" userId="669d7c8e0462f81e" providerId="LiveId" clId="{CE164A8D-2D61-48F6-BEC1-1E2262473EDF}" dt="2019-09-28T04:44:19.316" v="1930" actId="478"/>
          <ac:spMkLst>
            <pc:docMk/>
            <pc:sldMk cId="3217499709" sldId="290"/>
            <ac:spMk id="61" creationId="{00000000-0000-0000-0000-000000000000}"/>
          </ac:spMkLst>
        </pc:spChg>
        <pc:picChg chg="del">
          <ac:chgData name="Himadri Tewari" userId="669d7c8e0462f81e" providerId="LiveId" clId="{CE164A8D-2D61-48F6-BEC1-1E2262473EDF}" dt="2019-09-28T04:44:04.142" v="1926" actId="478"/>
          <ac:picMkLst>
            <pc:docMk/>
            <pc:sldMk cId="3217499709" sldId="290"/>
            <ac:picMk id="8" creationId="{D27593A0-1AE7-4227-8877-E9EA9797C4A4}"/>
          </ac:picMkLst>
        </pc:picChg>
        <pc:picChg chg="del">
          <ac:chgData name="Himadri Tewari" userId="669d7c8e0462f81e" providerId="LiveId" clId="{CE164A8D-2D61-48F6-BEC1-1E2262473EDF}" dt="2019-09-28T04:44:04.613" v="1927" actId="478"/>
          <ac:picMkLst>
            <pc:docMk/>
            <pc:sldMk cId="3217499709" sldId="290"/>
            <ac:picMk id="9" creationId="{FAB19696-7936-4CFD-BAE4-EB39CC27E89B}"/>
          </ac:picMkLst>
        </pc:picChg>
      </pc:sldChg>
      <pc:sldChg chg="addSp delSp modSp add ord">
        <pc:chgData name="Himadri Tewari" userId="669d7c8e0462f81e" providerId="LiveId" clId="{CE164A8D-2D61-48F6-BEC1-1E2262473EDF}" dt="2019-09-28T04:41:24.920" v="1915" actId="14100"/>
        <pc:sldMkLst>
          <pc:docMk/>
          <pc:sldMk cId="2974178625" sldId="291"/>
        </pc:sldMkLst>
        <pc:spChg chg="mod">
          <ac:chgData name="Himadri Tewari" userId="669d7c8e0462f81e" providerId="LiveId" clId="{CE164A8D-2D61-48F6-BEC1-1E2262473EDF}" dt="2019-09-28T04:40:39.341" v="1907" actId="108"/>
          <ac:spMkLst>
            <pc:docMk/>
            <pc:sldMk cId="2974178625" sldId="291"/>
            <ac:spMk id="61" creationId="{00000000-0000-0000-0000-000000000000}"/>
          </ac:spMkLst>
        </pc:spChg>
        <pc:picChg chg="add del mod modCrop">
          <ac:chgData name="Himadri Tewari" userId="669d7c8e0462f81e" providerId="LiveId" clId="{CE164A8D-2D61-48F6-BEC1-1E2262473EDF}" dt="2019-09-28T04:38:16.192" v="1874" actId="478"/>
          <ac:picMkLst>
            <pc:docMk/>
            <pc:sldMk cId="2974178625" sldId="291"/>
            <ac:picMk id="7" creationId="{109D944D-6950-41AD-BE85-CE3D8542DF01}"/>
          </ac:picMkLst>
        </pc:picChg>
        <pc:picChg chg="del">
          <ac:chgData name="Himadri Tewari" userId="669d7c8e0462f81e" providerId="LiveId" clId="{CE164A8D-2D61-48F6-BEC1-1E2262473EDF}" dt="2019-09-28T04:37:21.590" v="1859" actId="478"/>
          <ac:picMkLst>
            <pc:docMk/>
            <pc:sldMk cId="2974178625" sldId="291"/>
            <ac:picMk id="8" creationId="{D27593A0-1AE7-4227-8877-E9EA9797C4A4}"/>
          </ac:picMkLst>
        </pc:picChg>
        <pc:picChg chg="del">
          <ac:chgData name="Himadri Tewari" userId="669d7c8e0462f81e" providerId="LiveId" clId="{CE164A8D-2D61-48F6-BEC1-1E2262473EDF}" dt="2019-09-28T04:37:22.228" v="1860" actId="478"/>
          <ac:picMkLst>
            <pc:docMk/>
            <pc:sldMk cId="2974178625" sldId="291"/>
            <ac:picMk id="9" creationId="{FAB19696-7936-4CFD-BAE4-EB39CC27E89B}"/>
          </ac:picMkLst>
        </pc:picChg>
        <pc:picChg chg="add del mod">
          <ac:chgData name="Himadri Tewari" userId="669d7c8e0462f81e" providerId="LiveId" clId="{CE164A8D-2D61-48F6-BEC1-1E2262473EDF}" dt="2019-09-28T04:38:16.799" v="1875" actId="478"/>
          <ac:picMkLst>
            <pc:docMk/>
            <pc:sldMk cId="2974178625" sldId="291"/>
            <ac:picMk id="10" creationId="{F172980C-DA0E-4E2C-8AB2-A3B80777E6C2}"/>
          </ac:picMkLst>
        </pc:picChg>
        <pc:picChg chg="add del mod">
          <ac:chgData name="Himadri Tewari" userId="669d7c8e0462f81e" providerId="LiveId" clId="{CE164A8D-2D61-48F6-BEC1-1E2262473EDF}" dt="2019-09-28T04:40:42.294" v="1908" actId="478"/>
          <ac:picMkLst>
            <pc:docMk/>
            <pc:sldMk cId="2974178625" sldId="291"/>
            <ac:picMk id="11" creationId="{2BBF55A8-FFBF-42CB-B0C4-8A000F96CBD8}"/>
          </ac:picMkLst>
        </pc:picChg>
        <pc:picChg chg="add del mod">
          <ac:chgData name="Himadri Tewari" userId="669d7c8e0462f81e" providerId="LiveId" clId="{CE164A8D-2D61-48F6-BEC1-1E2262473EDF}" dt="2019-09-28T04:40:42.840" v="1909" actId="478"/>
          <ac:picMkLst>
            <pc:docMk/>
            <pc:sldMk cId="2974178625" sldId="291"/>
            <ac:picMk id="12" creationId="{3EACF3EE-267A-4E76-9177-A4DFF1A4F557}"/>
          </ac:picMkLst>
        </pc:picChg>
        <pc:picChg chg="add mod">
          <ac:chgData name="Himadri Tewari" userId="669d7c8e0462f81e" providerId="LiveId" clId="{CE164A8D-2D61-48F6-BEC1-1E2262473EDF}" dt="2019-09-28T04:41:24.920" v="1915" actId="14100"/>
          <ac:picMkLst>
            <pc:docMk/>
            <pc:sldMk cId="2974178625" sldId="291"/>
            <ac:picMk id="13" creationId="{F3FC2A6E-D1CC-4EDB-9D9B-FF605B16C7F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846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15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20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492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56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836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83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220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687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44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04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039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t>The matrix shows that there is a strong positive correlation between the variables </a:t>
            </a:r>
            <a:r>
              <a:rPr lang="en-CA" sz="1100" b="1" i="1" dirty="0" err="1"/>
              <a:t>nummedications</a:t>
            </a:r>
            <a:r>
              <a:rPr lang="en-CA" sz="1100" i="1" dirty="0"/>
              <a:t> </a:t>
            </a:r>
            <a:r>
              <a:rPr lang="en-CA" sz="1100" dirty="0"/>
              <a:t>and </a:t>
            </a:r>
            <a:r>
              <a:rPr lang="en-CA" sz="1100" b="1" i="1" dirty="0" err="1"/>
              <a:t>timeinhospital</a:t>
            </a:r>
            <a:r>
              <a:rPr lang="en-CA" sz="1100" i="1" dirty="0"/>
              <a:t> </a:t>
            </a:r>
            <a:r>
              <a:rPr lang="en-CA" sz="1100" dirty="0"/>
              <a:t>denoting that when the number of days a patient spends in the hospital increases, the number of medications administered to the patient also increases which makes intuitive sense. So, removing one of these variables for further analysis will prevent skewing. Variable </a:t>
            </a:r>
            <a:r>
              <a:rPr lang="en-CA" sz="1100" b="1" i="1" dirty="0" err="1"/>
              <a:t>nummedications</a:t>
            </a:r>
            <a:r>
              <a:rPr lang="en-CA" sz="1100" dirty="0"/>
              <a:t> was removed in this case.</a:t>
            </a:r>
            <a:endParaRPr dirty="0"/>
          </a:p>
        </p:txBody>
      </p:sp>
    </p:spTree>
    <p:extLst>
      <p:ext uri="{BB962C8B-B14F-4D97-AF65-F5344CB8AC3E}">
        <p14:creationId xmlns:p14="http://schemas.microsoft.com/office/powerpoint/2010/main" val="234913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150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914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98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first cluster, </a:t>
            </a:r>
            <a:r>
              <a:rPr lang="en-US" sz="1100" kern="1200" dirty="0">
                <a:solidFill>
                  <a:schemeClr val="bg1"/>
                </a:solidFill>
              </a:rPr>
              <a:t>looks like the clusters are grouped in the lower x-axis meaning that the patients who were discharged to home after diagnosis are the ones with varying insulin levels. </a:t>
            </a:r>
            <a:endParaRPr dirty="0"/>
          </a:p>
        </p:txBody>
      </p:sp>
    </p:spTree>
    <p:extLst>
      <p:ext uri="{BB962C8B-B14F-4D97-AF65-F5344CB8AC3E}">
        <p14:creationId xmlns:p14="http://schemas.microsoft.com/office/powerpoint/2010/main" val="4053389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053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325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425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617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90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097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339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770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3835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7709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855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189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893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66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11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169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78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154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759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823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565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stewari@syr.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hstewar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stewari/Syracuse-MS-Applied-Data-Science-Portfolio/tree/master/Projects/IST65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hstewari/Syracuse-MS-Applied-Data-Science-Portfolio/tree/master/Projects/IST659" TargetMode="External"/><Relationship Id="rId5" Type="http://schemas.openxmlformats.org/officeDocument/2006/relationships/hyperlink" Target="https://github.com/hstewari/Syracuse-MS-Applied-Data-Science-Portfolio/tree/master/Projects/IST707" TargetMode="External"/><Relationship Id="rId4" Type="http://schemas.openxmlformats.org/officeDocument/2006/relationships/hyperlink" Target="https://github.com/hstewari/Syracuse-MS-Applied-Data-Science-Portfolio/tree/master/Projects/IST736"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1524000" y="83820"/>
            <a:ext cx="5796900" cy="1159800"/>
          </a:xfrm>
          <a:prstGeom prst="rect">
            <a:avLst/>
          </a:prstGeom>
        </p:spPr>
        <p:txBody>
          <a:bodyPr spcFirstLastPara="1" wrap="square" lIns="0" tIns="0" rIns="0" bIns="0" anchor="t" anchorCtr="0">
            <a:noAutofit/>
          </a:bodyPr>
          <a:lstStyle/>
          <a:p>
            <a:pPr algn="ctr"/>
            <a:r>
              <a:rPr lang="en-US" sz="3000" dirty="0"/>
              <a:t>Syracuse University</a:t>
            </a:r>
            <a:br>
              <a:rPr lang="en-US" sz="2800" dirty="0"/>
            </a:br>
            <a:r>
              <a:rPr lang="en-US" sz="1800" dirty="0"/>
              <a:t>School of Information Studies</a:t>
            </a:r>
            <a:br>
              <a:rPr lang="en-US" sz="1800" dirty="0"/>
            </a:br>
            <a:br>
              <a:rPr lang="en-US" sz="1800" dirty="0"/>
            </a:br>
            <a:br>
              <a:rPr lang="en-US" sz="1800" dirty="0"/>
            </a:br>
            <a:br>
              <a:rPr lang="en-US" sz="1800" dirty="0"/>
            </a:br>
            <a:br>
              <a:rPr lang="en-US" sz="1800" dirty="0"/>
            </a:br>
            <a:r>
              <a:rPr lang="en-US" sz="3000" dirty="0"/>
              <a:t>Master of Science</a:t>
            </a:r>
            <a:br>
              <a:rPr lang="en-US" sz="2800" dirty="0"/>
            </a:br>
            <a:r>
              <a:rPr lang="en-US" sz="1800" dirty="0"/>
              <a:t>Applied Data Science</a:t>
            </a:r>
            <a:br>
              <a:rPr lang="en-US" sz="1800" dirty="0"/>
            </a:br>
            <a:br>
              <a:rPr lang="en-US" sz="1800" dirty="0"/>
            </a:br>
            <a:r>
              <a:rPr lang="en-US" sz="2000" b="0" dirty="0"/>
              <a:t>Portfolio Milestone</a:t>
            </a:r>
            <a:br>
              <a:rPr lang="en-US" sz="2000" b="0" dirty="0"/>
            </a:br>
            <a:br>
              <a:rPr lang="en-US" sz="2000" dirty="0"/>
            </a:br>
            <a:br>
              <a:rPr lang="en-US" sz="2000" dirty="0"/>
            </a:br>
            <a:br>
              <a:rPr lang="en-US" sz="2000" dirty="0"/>
            </a:br>
            <a:br>
              <a:rPr lang="en-US" sz="2000" dirty="0"/>
            </a:br>
            <a:br>
              <a:rPr lang="en-US" sz="2000" dirty="0"/>
            </a:br>
            <a:endParaRPr sz="2000" dirty="0"/>
          </a:p>
        </p:txBody>
      </p:sp>
      <p:sp>
        <p:nvSpPr>
          <p:cNvPr id="3" name="Google Shape;54;p11">
            <a:extLst>
              <a:ext uri="{FF2B5EF4-FFF2-40B4-BE49-F238E27FC236}">
                <a16:creationId xmlns:a16="http://schemas.microsoft.com/office/drawing/2014/main" id="{981AF0D9-B660-4916-92FB-653CFF24ECCD}"/>
              </a:ext>
            </a:extLst>
          </p:cNvPr>
          <p:cNvSpPr txBox="1">
            <a:spLocks/>
          </p:cNvSpPr>
          <p:nvPr/>
        </p:nvSpPr>
        <p:spPr>
          <a:xfrm>
            <a:off x="114300" y="2571750"/>
            <a:ext cx="5796900" cy="115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9pPr>
          </a:lstStyle>
          <a:p>
            <a:br>
              <a:rPr lang="en-US" sz="2000" dirty="0"/>
            </a:br>
            <a:br>
              <a:rPr lang="en-US" sz="2000" dirty="0"/>
            </a:br>
            <a:br>
              <a:rPr lang="en-US" sz="2000" dirty="0"/>
            </a:br>
            <a:br>
              <a:rPr lang="en-US" sz="2000" dirty="0"/>
            </a:br>
            <a:br>
              <a:rPr lang="en-US" sz="2000" dirty="0"/>
            </a:br>
            <a:r>
              <a:rPr lang="en-US" sz="1600" b="0" dirty="0"/>
              <a:t>Himadri Tewari</a:t>
            </a:r>
            <a:br>
              <a:rPr lang="en-US" sz="1600" b="0" dirty="0"/>
            </a:br>
            <a:r>
              <a:rPr lang="en-US" sz="1600" b="0" dirty="0">
                <a:solidFill>
                  <a:schemeClr val="bg1">
                    <a:lumMod val="95000"/>
                  </a:schemeClr>
                </a:solidFill>
                <a:hlinkClick r:id="rId3">
                  <a:extLst>
                    <a:ext uri="{A12FA001-AC4F-418D-AE19-62706E023703}">
                      <ahyp:hlinkClr xmlns:ahyp="http://schemas.microsoft.com/office/drawing/2018/hyperlinkcolor" val="tx"/>
                    </a:ext>
                  </a:extLst>
                </a:hlinkClick>
              </a:rPr>
              <a:t>hstewari@syr.edu</a:t>
            </a:r>
            <a:br>
              <a:rPr lang="en-US" sz="1600" b="0" dirty="0">
                <a:solidFill>
                  <a:schemeClr val="bg1">
                    <a:lumMod val="95000"/>
                  </a:schemeClr>
                </a:solidFill>
              </a:rPr>
            </a:br>
            <a:r>
              <a:rPr lang="en-US" sz="1600" b="0" dirty="0">
                <a:solidFill>
                  <a:schemeClr val="bg1">
                    <a:lumMod val="95000"/>
                  </a:schemeClr>
                </a:solidFill>
              </a:rPr>
              <a:t>SUID – 227851541</a:t>
            </a:r>
            <a:br>
              <a:rPr lang="en-US" sz="1600" b="0" dirty="0">
                <a:solidFill>
                  <a:schemeClr val="bg1">
                    <a:lumMod val="95000"/>
                  </a:schemeClr>
                </a:solidFill>
              </a:rPr>
            </a:br>
            <a:r>
              <a:rPr lang="en-US" sz="1600" b="0" dirty="0">
                <a:solidFill>
                  <a:schemeClr val="bg1">
                    <a:lumMod val="95000"/>
                  </a:schemeClr>
                </a:solidFill>
                <a:hlinkClick r:id="rId4">
                  <a:extLst>
                    <a:ext uri="{A12FA001-AC4F-418D-AE19-62706E023703}">
                      <ahyp:hlinkClr xmlns:ahyp="http://schemas.microsoft.com/office/drawing/2018/hyperlinkcolor" val="tx"/>
                    </a:ext>
                  </a:extLst>
                </a:hlinkClick>
              </a:rPr>
              <a:t>https://github.com/hstewari</a:t>
            </a:r>
            <a:br>
              <a:rPr lang="en-US" b="0" dirty="0"/>
            </a:br>
            <a:br>
              <a:rPr lang="en-US" sz="2000" b="0" dirty="0"/>
            </a:br>
            <a:endParaRPr lang="en-US" sz="20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The project provided an opportunity to collect external data, converting it by cleaning, transforming and modeling with the objective of identifying useful information, suggesting collections and supporting decision making.</a:t>
            </a:r>
          </a:p>
          <a:p>
            <a:pPr marL="285750" indent="-285750" algn="just">
              <a:buClr>
                <a:schemeClr val="bg1"/>
              </a:buClr>
              <a:buSzPct val="65000"/>
              <a:buFont typeface="Courier New" panose="02070309020205020404" pitchFamily="49" charset="0"/>
              <a:buChar char="o"/>
            </a:pPr>
            <a:r>
              <a:rPr lang="en-US" sz="1800" dirty="0"/>
              <a:t>Identify the trends, hidden pattern, design charts, and visuals and help the organization to take correct strategic decision.</a:t>
            </a:r>
          </a:p>
          <a:p>
            <a:pPr marL="285750" indent="-285750" algn="just">
              <a:buClr>
                <a:schemeClr val="bg1"/>
              </a:buClr>
              <a:buSzPct val="65000"/>
              <a:buFont typeface="Courier New" panose="02070309020205020404" pitchFamily="49" charset="0"/>
              <a:buChar char="o"/>
            </a:pPr>
            <a:r>
              <a:rPr lang="en-US" sz="1800" dirty="0"/>
              <a:t>User privacy is taken care in the project. It does not contain any personal information</a:t>
            </a:r>
          </a:p>
        </p:txBody>
      </p:sp>
    </p:spTree>
    <p:extLst>
      <p:ext uri="{BB962C8B-B14F-4D97-AF65-F5344CB8AC3E}">
        <p14:creationId xmlns:p14="http://schemas.microsoft.com/office/powerpoint/2010/main" val="3217499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525780" y="74590"/>
            <a:ext cx="4360500" cy="1159800"/>
          </a:xfrm>
          <a:prstGeom prst="rect">
            <a:avLst/>
          </a:prstGeom>
        </p:spPr>
        <p:txBody>
          <a:bodyPr spcFirstLastPara="1" wrap="square" lIns="0" tIns="0" rIns="0" bIns="0" anchor="b" anchorCtr="0">
            <a:noAutofit/>
          </a:bodyPr>
          <a:lstStyle/>
          <a:p>
            <a:pPr lvl="0">
              <a:spcBef>
                <a:spcPts val="600"/>
              </a:spcBef>
            </a:pPr>
            <a:r>
              <a:rPr lang="en-US" dirty="0"/>
              <a:t>IST 736 – Text Mining</a:t>
            </a:r>
          </a:p>
        </p:txBody>
      </p:sp>
      <p:sp>
        <p:nvSpPr>
          <p:cNvPr id="69" name="Google Shape;69;p13"/>
          <p:cNvSpPr txBox="1">
            <a:spLocks noGrp="1"/>
          </p:cNvSpPr>
          <p:nvPr>
            <p:ph type="subTitle" idx="4294967295"/>
          </p:nvPr>
        </p:nvSpPr>
        <p:spPr>
          <a:xfrm>
            <a:off x="640080" y="1373269"/>
            <a:ext cx="4360500" cy="3150600"/>
          </a:xfrm>
          <a:prstGeom prst="rect">
            <a:avLst/>
          </a:prstGeom>
        </p:spPr>
        <p:txBody>
          <a:bodyPr spcFirstLastPara="1" wrap="square" lIns="0" tIns="0" rIns="0" bIns="0" anchor="t" anchorCtr="0">
            <a:noAutofit/>
          </a:bodyPr>
          <a:lstStyle/>
          <a:p>
            <a:pPr marL="0" lvl="0" indent="0">
              <a:lnSpc>
                <a:spcPct val="90000"/>
              </a:lnSpc>
              <a:spcBef>
                <a:spcPts val="0"/>
              </a:spcBef>
              <a:buClr>
                <a:srgbClr val="000000"/>
              </a:buClr>
              <a:buSzPts val="4000"/>
              <a:buNone/>
            </a:pPr>
            <a:r>
              <a:rPr lang="en-US" sz="2300" dirty="0">
                <a:latin typeface="Titillium Web"/>
                <a:sym typeface="Calibri"/>
              </a:rPr>
              <a:t>Analysis of Employee Reviews: Amazon, Apple, Facebook, Google, Microsoft and Netflix</a:t>
            </a:r>
            <a:endParaRPr lang="en-US" sz="2300" dirty="0">
              <a:latin typeface="Titillium Web"/>
              <a:sym typeface="Arial"/>
            </a:endParaRP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2641276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growing activity of web users has led to a rapid rise in the amount of textual information. The goal of this project was to apply text mining techniques to employee reviews analysis. </a:t>
            </a:r>
            <a:endParaRPr lang="en-US" sz="1800" dirty="0">
              <a:sym typeface="Calibri"/>
            </a:endParaRPr>
          </a:p>
          <a:p>
            <a:pPr marL="101600" indent="0" algn="just">
              <a:lnSpc>
                <a:spcPct val="90000"/>
              </a:lnSpc>
              <a:buSzPts val="1900"/>
              <a:buNone/>
            </a:pPr>
            <a:r>
              <a:rPr lang="en-US" sz="1800" dirty="0">
                <a:sym typeface="Calibri"/>
              </a:rPr>
              <a:t>Data Set – Over 67k employee reviews for Google, Amazon, Facebook, Apple, Netflix and Microsoft are collected from Kaggle dataset. The data is originally collected from Glassdoor – a website where current and former employees anonymously review companies and their management.</a:t>
            </a:r>
          </a:p>
          <a:p>
            <a:pPr marL="101600" lvl="0" indent="0" algn="just">
              <a:lnSpc>
                <a:spcPct val="90000"/>
              </a:lnSpc>
              <a:buSzPts val="2400"/>
              <a:buNone/>
            </a:pPr>
            <a:endParaRPr lang="en-US" sz="1800" dirty="0">
              <a:latin typeface="Calibri"/>
              <a:cs typeface="Calibri"/>
              <a:sym typeface="Calibri"/>
            </a:endParaRPr>
          </a:p>
          <a:p>
            <a:pPr marL="101600" indent="0" algn="just">
              <a:lnSpc>
                <a:spcPct val="90000"/>
              </a:lnSpc>
              <a:buSzPts val="2400"/>
              <a:buNone/>
            </a:pPr>
            <a:r>
              <a:rPr lang="en-US" sz="1800" dirty="0">
                <a:sym typeface="Calibri"/>
              </a:rPr>
              <a:t>Programming – Python, Jupyter Notebook</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668693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Random is imported for cross-validation and splitting the data into train and test set. Pandas is imported for data manipulation and analysis. Numpy is imported for scientific computation. Matplotlib and seaborn are imported for visualization purpose. Wordcloud is imported to generate the word-cloud. Sci-kit and NLTK are imported for data preprocessing and model formation. The dataset was collected in CSV format, so to read the data pandas ‘</a:t>
            </a:r>
            <a:r>
              <a:rPr lang="en-US" sz="1800" dirty="0" err="1"/>
              <a:t>read_csv</a:t>
            </a:r>
            <a:r>
              <a:rPr lang="en-US" sz="1800" dirty="0"/>
              <a:t>’ function was used. After loading the dataset, the data-frame was summarized and the first five rows were analyzed.</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6" name="image7.png">
            <a:extLst>
              <a:ext uri="{FF2B5EF4-FFF2-40B4-BE49-F238E27FC236}">
                <a16:creationId xmlns:a16="http://schemas.microsoft.com/office/drawing/2014/main" id="{3AD0A7ED-E4A6-4FE4-B939-59D56E6A857B}"/>
              </a:ext>
            </a:extLst>
          </p:cNvPr>
          <p:cNvPicPr/>
          <p:nvPr/>
        </p:nvPicPr>
        <p:blipFill>
          <a:blip r:embed="rId3"/>
          <a:srcRect r="7532" b="2702"/>
          <a:stretch>
            <a:fillRect/>
          </a:stretch>
        </p:blipFill>
        <p:spPr>
          <a:xfrm>
            <a:off x="1421447" y="2677160"/>
            <a:ext cx="6331585" cy="2187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259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As part of the data analysis process, review comments per year were compared for each of the company.</a:t>
            </a:r>
          </a:p>
          <a:p>
            <a:pPr marL="101600" lvl="0" indent="0" algn="just">
              <a:lnSpc>
                <a:spcPct val="90000"/>
              </a:lnSpc>
              <a:buSzPts val="1900"/>
              <a:buNone/>
            </a:pP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0" name="image31.png">
            <a:extLst>
              <a:ext uri="{FF2B5EF4-FFF2-40B4-BE49-F238E27FC236}">
                <a16:creationId xmlns:a16="http://schemas.microsoft.com/office/drawing/2014/main" id="{A35D4971-6204-42FF-AE59-AA647F1F37C7}"/>
              </a:ext>
            </a:extLst>
          </p:cNvPr>
          <p:cNvPicPr/>
          <p:nvPr/>
        </p:nvPicPr>
        <p:blipFill>
          <a:blip r:embed="rId3"/>
          <a:srcRect/>
          <a:stretch>
            <a:fillRect/>
          </a:stretch>
        </p:blipFill>
        <p:spPr>
          <a:xfrm>
            <a:off x="1002030" y="1608457"/>
            <a:ext cx="7170420" cy="3239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8725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next analysis was done to find out the review count per employee type and overall rating per employee type.</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8" name="image30.png">
            <a:extLst>
              <a:ext uri="{FF2B5EF4-FFF2-40B4-BE49-F238E27FC236}">
                <a16:creationId xmlns:a16="http://schemas.microsoft.com/office/drawing/2014/main" id="{200ABA62-F906-4500-B958-5BAB99FC59E6}"/>
              </a:ext>
            </a:extLst>
          </p:cNvPr>
          <p:cNvPicPr/>
          <p:nvPr/>
        </p:nvPicPr>
        <p:blipFill>
          <a:blip r:embed="rId3"/>
          <a:srcRect/>
          <a:stretch>
            <a:fillRect/>
          </a:stretch>
        </p:blipFill>
        <p:spPr>
          <a:xfrm>
            <a:off x="213360" y="1790700"/>
            <a:ext cx="4328160" cy="2782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29.png">
            <a:extLst>
              <a:ext uri="{FF2B5EF4-FFF2-40B4-BE49-F238E27FC236}">
                <a16:creationId xmlns:a16="http://schemas.microsoft.com/office/drawing/2014/main" id="{69B3E666-C480-4F47-8A4D-FB54782F1C53}"/>
              </a:ext>
            </a:extLst>
          </p:cNvPr>
          <p:cNvPicPr/>
          <p:nvPr/>
        </p:nvPicPr>
        <p:blipFill>
          <a:blip r:embed="rId4"/>
          <a:srcRect/>
          <a:stretch>
            <a:fillRect/>
          </a:stretch>
        </p:blipFill>
        <p:spPr>
          <a:xfrm>
            <a:off x="4742369" y="1790700"/>
            <a:ext cx="4286915" cy="2782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0263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algn="just">
              <a:lnSpc>
                <a:spcPct val="90000"/>
              </a:lnSpc>
              <a:buClr>
                <a:schemeClr val="bg1"/>
              </a:buClr>
              <a:buSzPct val="111000"/>
              <a:buFont typeface="Arial" panose="020B0604020202020204" pitchFamily="34" charset="0"/>
              <a:buChar char="•"/>
            </a:pPr>
            <a:r>
              <a:rPr lang="en-US" sz="1800" dirty="0"/>
              <a:t>This work also aims to investigate whether a model can learn from the data to correctly recognize the employee attitude based on pure textual information. In the contrast between Multinomial Naive Bayes (MNB) and Support Vector Machines (SVMs), the performance is not only the exact prediction results but also the time cost.</a:t>
            </a:r>
          </a:p>
          <a:p>
            <a:pPr algn="just">
              <a:lnSpc>
                <a:spcPct val="90000"/>
              </a:lnSpc>
              <a:buClr>
                <a:schemeClr val="bg1"/>
              </a:buClr>
              <a:buSzPts val="1900"/>
              <a:buFont typeface="Arial" panose="020B0604020202020204" pitchFamily="34" charset="0"/>
              <a:buChar char="•"/>
            </a:pPr>
            <a:r>
              <a:rPr lang="en-US" sz="1800" dirty="0"/>
              <a:t>In terms of the text representation, two popular approaches, Term Frequency (TF) and Term Frequency-Inverse Data Frequency (TF-IDF), are involved based on the n-gram term distribution. In this work, 1-gram denotes unigram and 2-gram denotes bigram.</a:t>
            </a:r>
          </a:p>
          <a:p>
            <a:pPr algn="just">
              <a:lnSpc>
                <a:spcPct val="90000"/>
              </a:lnSpc>
              <a:buClr>
                <a:schemeClr val="bg1"/>
              </a:buClr>
              <a:buSzPts val="1900"/>
              <a:buFont typeface="Arial" panose="020B0604020202020204" pitchFamily="34" charset="0"/>
              <a:buChar char="•"/>
            </a:pPr>
            <a:r>
              <a:rPr lang="en-US" sz="1800" dirty="0"/>
              <a:t>MNB achieved 87.3% accuracy with the alpha as 1.0. The same model trained on both unigram and bigram feature maps got 86.3% accuracy. When it came to the TF-IDF bigram vectorization, the accuracy rose back to 87.3%.  </a:t>
            </a:r>
          </a:p>
          <a:p>
            <a:pPr algn="just">
              <a:lnSpc>
                <a:spcPct val="90000"/>
              </a:lnSpc>
              <a:buClr>
                <a:schemeClr val="bg1"/>
              </a:buClr>
              <a:buSzPts val="1900"/>
              <a:buFont typeface="Arial" panose="020B0604020202020204" pitchFamily="34" charset="0"/>
              <a:buChar char="•"/>
            </a:pPr>
            <a:r>
              <a:rPr lang="en-US" sz="1800" dirty="0"/>
              <a:t>SVM can achieve 88.5% accuracy for unigram word features and increased to 88.6% with the assistance of both unigram and bigram text vectorization.</a:t>
            </a:r>
          </a:p>
          <a:p>
            <a:pPr marL="101600" indent="0" algn="just">
              <a:lnSpc>
                <a:spcPct val="90000"/>
              </a:lnSpc>
              <a:buSzPts val="1900"/>
              <a:buNone/>
            </a:pPr>
            <a:endParaRPr lang="en-US" sz="16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15181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lvl="0" algn="just">
              <a:lnSpc>
                <a:spcPct val="90000"/>
              </a:lnSpc>
              <a:buClr>
                <a:schemeClr val="bg1"/>
              </a:buClr>
              <a:buSzPct val="111000"/>
              <a:buFont typeface="Arial" panose="020B0604020202020204" pitchFamily="34" charset="0"/>
              <a:buChar char="•"/>
            </a:pPr>
            <a:r>
              <a:rPr lang="en-US" sz="1600" dirty="0">
                <a:sym typeface="Calibri"/>
              </a:rPr>
              <a:t>Best - SVM with Uni &amp; Bi Count vectorizer achieved 0.886 average accuracy over 10 folds cross-validation. SVM basically is better than MNB</a:t>
            </a:r>
          </a:p>
          <a:p>
            <a:pPr algn="just">
              <a:lnSpc>
                <a:spcPct val="90000"/>
              </a:lnSpc>
              <a:buClr>
                <a:schemeClr val="bg1"/>
              </a:buClr>
              <a:buSzPct val="111000"/>
              <a:buFont typeface="Arial" panose="020B0604020202020204" pitchFamily="34" charset="0"/>
              <a:buChar char="•"/>
            </a:pP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2" name="Table 1">
            <a:extLst>
              <a:ext uri="{FF2B5EF4-FFF2-40B4-BE49-F238E27FC236}">
                <a16:creationId xmlns:a16="http://schemas.microsoft.com/office/drawing/2014/main" id="{864C2B5C-D04B-411F-B97A-DBA30B1BF21F}"/>
              </a:ext>
            </a:extLst>
          </p:cNvPr>
          <p:cNvGraphicFramePr>
            <a:graphicFrameLocks noGrp="1"/>
          </p:cNvGraphicFramePr>
          <p:nvPr>
            <p:extLst>
              <p:ext uri="{D42A27DB-BD31-4B8C-83A1-F6EECF244321}">
                <p14:modId xmlns:p14="http://schemas.microsoft.com/office/powerpoint/2010/main" val="3980710628"/>
              </p:ext>
            </p:extLst>
          </p:nvPr>
        </p:nvGraphicFramePr>
        <p:xfrm>
          <a:off x="503871" y="1275424"/>
          <a:ext cx="7868286" cy="938595"/>
        </p:xfrm>
        <a:graphic>
          <a:graphicData uri="http://schemas.openxmlformats.org/drawingml/2006/table">
            <a:tbl>
              <a:tblPr>
                <a:tableStyleId>{3C2FFA5D-87B4-456A-9821-1D502468CF0F}</a:tableStyleId>
              </a:tblPr>
              <a:tblGrid>
                <a:gridCol w="1752711">
                  <a:extLst>
                    <a:ext uri="{9D8B030D-6E8A-4147-A177-3AD203B41FA5}">
                      <a16:colId xmlns:a16="http://schemas.microsoft.com/office/drawing/2014/main" val="1042434868"/>
                    </a:ext>
                  </a:extLst>
                </a:gridCol>
                <a:gridCol w="983536">
                  <a:extLst>
                    <a:ext uri="{9D8B030D-6E8A-4147-A177-3AD203B41FA5}">
                      <a16:colId xmlns:a16="http://schemas.microsoft.com/office/drawing/2014/main" val="2645061288"/>
                    </a:ext>
                  </a:extLst>
                </a:gridCol>
                <a:gridCol w="1084411">
                  <a:extLst>
                    <a:ext uri="{9D8B030D-6E8A-4147-A177-3AD203B41FA5}">
                      <a16:colId xmlns:a16="http://schemas.microsoft.com/office/drawing/2014/main" val="1579928583"/>
                    </a:ext>
                  </a:extLst>
                </a:gridCol>
                <a:gridCol w="983536">
                  <a:extLst>
                    <a:ext uri="{9D8B030D-6E8A-4147-A177-3AD203B41FA5}">
                      <a16:colId xmlns:a16="http://schemas.microsoft.com/office/drawing/2014/main" val="2328223433"/>
                    </a:ext>
                  </a:extLst>
                </a:gridCol>
                <a:gridCol w="958317">
                  <a:extLst>
                    <a:ext uri="{9D8B030D-6E8A-4147-A177-3AD203B41FA5}">
                      <a16:colId xmlns:a16="http://schemas.microsoft.com/office/drawing/2014/main" val="1147776654"/>
                    </a:ext>
                  </a:extLst>
                </a:gridCol>
                <a:gridCol w="1097021">
                  <a:extLst>
                    <a:ext uri="{9D8B030D-6E8A-4147-A177-3AD203B41FA5}">
                      <a16:colId xmlns:a16="http://schemas.microsoft.com/office/drawing/2014/main" val="3858128973"/>
                    </a:ext>
                  </a:extLst>
                </a:gridCol>
                <a:gridCol w="1008754">
                  <a:extLst>
                    <a:ext uri="{9D8B030D-6E8A-4147-A177-3AD203B41FA5}">
                      <a16:colId xmlns:a16="http://schemas.microsoft.com/office/drawing/2014/main" val="3086357669"/>
                    </a:ext>
                  </a:extLst>
                </a:gridCol>
              </a:tblGrid>
              <a:tr h="264414">
                <a:tc>
                  <a:txBody>
                    <a:bodyPr/>
                    <a:lstStyle/>
                    <a:p>
                      <a:pPr marL="0" marR="0" algn="ctr">
                        <a:lnSpc>
                          <a:spcPct val="107000"/>
                        </a:lnSpc>
                        <a:spcBef>
                          <a:spcPts val="0"/>
                        </a:spcBef>
                        <a:spcAft>
                          <a:spcPts val="1000"/>
                        </a:spcAft>
                      </a:pPr>
                      <a:r>
                        <a:rPr lang="en-US" sz="1200">
                          <a:effectLst/>
                        </a:rPr>
                        <a:t>Model\Vectorizer</a:t>
                      </a:r>
                      <a:endParaRPr lang="en-US" sz="1100">
                        <a:effectLst/>
                        <a:latin typeface="Calibri" panose="020F0502020204030204" pitchFamily="34" charset="0"/>
                        <a:ea typeface="Calibri" panose="020F0502020204030204" pitchFamily="34" charset="0"/>
                      </a:endParaRPr>
                    </a:p>
                  </a:txBody>
                  <a:tcPr marL="63500" marR="63500" marT="63500" marB="63500"/>
                </a:tc>
                <a:tc gridSpan="2">
                  <a:txBody>
                    <a:bodyPr/>
                    <a:lstStyle/>
                    <a:p>
                      <a:pPr marL="0" marR="0" algn="ctr">
                        <a:lnSpc>
                          <a:spcPct val="107000"/>
                        </a:lnSpc>
                        <a:spcBef>
                          <a:spcPts val="0"/>
                        </a:spcBef>
                        <a:spcAft>
                          <a:spcPts val="1000"/>
                        </a:spcAft>
                      </a:pPr>
                      <a:r>
                        <a:rPr lang="en-US" sz="1200" dirty="0">
                          <a:effectLst/>
                        </a:rPr>
                        <a:t>Uni Count</a:t>
                      </a:r>
                      <a:endParaRPr lang="en-US" sz="1100" dirty="0">
                        <a:effectLst/>
                        <a:latin typeface="Calibri" panose="020F0502020204030204" pitchFamily="34" charset="0"/>
                        <a:ea typeface="Calibri" panose="020F0502020204030204" pitchFamily="34" charset="0"/>
                      </a:endParaRPr>
                    </a:p>
                  </a:txBody>
                  <a:tcPr marL="63500" marR="63500" marT="63500" marB="63500"/>
                </a:tc>
                <a:tc hMerge="1">
                  <a:txBody>
                    <a:bodyPr/>
                    <a:lstStyle/>
                    <a:p>
                      <a:endParaRPr lang="en-US"/>
                    </a:p>
                  </a:txBody>
                  <a:tcPr/>
                </a:tc>
                <a:tc gridSpan="2">
                  <a:txBody>
                    <a:bodyPr/>
                    <a:lstStyle/>
                    <a:p>
                      <a:pPr marL="0" marR="0" algn="ctr">
                        <a:lnSpc>
                          <a:spcPct val="107000"/>
                        </a:lnSpc>
                        <a:spcBef>
                          <a:spcPts val="0"/>
                        </a:spcBef>
                        <a:spcAft>
                          <a:spcPts val="1000"/>
                        </a:spcAft>
                      </a:pPr>
                      <a:r>
                        <a:rPr lang="en-US" sz="1200">
                          <a:effectLst/>
                        </a:rPr>
                        <a:t>Uni &amp; Bi Count</a:t>
                      </a:r>
                      <a:endParaRPr lang="en-US" sz="1100">
                        <a:effectLst/>
                        <a:latin typeface="Calibri" panose="020F0502020204030204" pitchFamily="34" charset="0"/>
                        <a:ea typeface="Calibri" panose="020F0502020204030204" pitchFamily="34" charset="0"/>
                      </a:endParaRPr>
                    </a:p>
                  </a:txBody>
                  <a:tcPr marL="63500" marR="63500" marT="63500" marB="63500"/>
                </a:tc>
                <a:tc hMerge="1">
                  <a:txBody>
                    <a:bodyPr/>
                    <a:lstStyle/>
                    <a:p>
                      <a:endParaRPr lang="en-US"/>
                    </a:p>
                  </a:txBody>
                  <a:tcPr/>
                </a:tc>
                <a:tc gridSpan="2">
                  <a:txBody>
                    <a:bodyPr/>
                    <a:lstStyle/>
                    <a:p>
                      <a:pPr marL="0" marR="0" algn="ctr">
                        <a:lnSpc>
                          <a:spcPct val="107000"/>
                        </a:lnSpc>
                        <a:spcBef>
                          <a:spcPts val="0"/>
                        </a:spcBef>
                        <a:spcAft>
                          <a:spcPts val="1000"/>
                        </a:spcAft>
                      </a:pPr>
                      <a:r>
                        <a:rPr lang="en-US" sz="1200">
                          <a:effectLst/>
                        </a:rPr>
                        <a:t>Uni &amp; Bi TFIDF</a:t>
                      </a:r>
                      <a:endParaRPr lang="en-US" sz="1100">
                        <a:effectLst/>
                        <a:latin typeface="Calibri" panose="020F0502020204030204" pitchFamily="34" charset="0"/>
                        <a:ea typeface="Calibri" panose="020F0502020204030204" pitchFamily="34" charset="0"/>
                      </a:endParaRPr>
                    </a:p>
                  </a:txBody>
                  <a:tcPr marL="63500" marR="63500" marT="63500" marB="63500"/>
                </a:tc>
                <a:tc hMerge="1">
                  <a:txBody>
                    <a:bodyPr/>
                    <a:lstStyle/>
                    <a:p>
                      <a:endParaRPr lang="en-US"/>
                    </a:p>
                  </a:txBody>
                  <a:tcPr/>
                </a:tc>
                <a:extLst>
                  <a:ext uri="{0D108BD9-81ED-4DB2-BD59-A6C34878D82A}">
                    <a16:rowId xmlns:a16="http://schemas.microsoft.com/office/drawing/2014/main" val="2034656412"/>
                  </a:ext>
                </a:extLst>
              </a:tr>
              <a:tr h="264414">
                <a:tc>
                  <a:txBody>
                    <a:bodyPr/>
                    <a:lstStyle/>
                    <a:p>
                      <a:pPr marL="0" marR="0">
                        <a:lnSpc>
                          <a:spcPct val="107000"/>
                        </a:lnSpc>
                        <a:spcBef>
                          <a:spcPts val="0"/>
                        </a:spcBef>
                        <a:spcAft>
                          <a:spcPts val="1000"/>
                        </a:spcAft>
                      </a:pPr>
                      <a:r>
                        <a:rPr lang="en-US" sz="1200">
                          <a:effectLst/>
                        </a:rPr>
                        <a:t>MNB</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dirty="0">
                          <a:effectLst/>
                        </a:rPr>
                        <a:t>0.873</a:t>
                      </a:r>
                      <a:endParaRPr lang="en-US"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+/- 0.002</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0.863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0.873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+/- 0.001</a:t>
                      </a:r>
                      <a:endParaRPr lang="en-US"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274882100"/>
                  </a:ext>
                </a:extLst>
              </a:tr>
              <a:tr h="264414">
                <a:tc>
                  <a:txBody>
                    <a:bodyPr/>
                    <a:lstStyle/>
                    <a:p>
                      <a:pPr marL="0" marR="0">
                        <a:lnSpc>
                          <a:spcPct val="107000"/>
                        </a:lnSpc>
                        <a:spcBef>
                          <a:spcPts val="0"/>
                        </a:spcBef>
                        <a:spcAft>
                          <a:spcPts val="1000"/>
                        </a:spcAft>
                      </a:pPr>
                      <a:r>
                        <a:rPr lang="en-US" sz="1200">
                          <a:effectLst/>
                        </a:rPr>
                        <a:t>SVM</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0.885</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0.886</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+/- 0.004</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0.880</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dirty="0">
                          <a:effectLst/>
                        </a:rPr>
                        <a:t>+/- 0.001</a:t>
                      </a:r>
                      <a:endParaRPr lang="en-US" sz="11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238682929"/>
                  </a:ext>
                </a:extLst>
              </a:tr>
            </a:tbl>
          </a:graphicData>
        </a:graphic>
      </p:graphicFrame>
      <p:pic>
        <p:nvPicPr>
          <p:cNvPr id="7" name="image14.png">
            <a:extLst>
              <a:ext uri="{FF2B5EF4-FFF2-40B4-BE49-F238E27FC236}">
                <a16:creationId xmlns:a16="http://schemas.microsoft.com/office/drawing/2014/main" id="{5135BD32-A49F-4988-9FD9-49A1AD1CA618}"/>
              </a:ext>
            </a:extLst>
          </p:cNvPr>
          <p:cNvPicPr/>
          <p:nvPr/>
        </p:nvPicPr>
        <p:blipFill>
          <a:blip r:embed="rId3"/>
          <a:srcRect/>
          <a:stretch>
            <a:fillRect/>
          </a:stretch>
        </p:blipFill>
        <p:spPr>
          <a:xfrm>
            <a:off x="503871" y="2290219"/>
            <a:ext cx="7868286" cy="27229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9508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The project provided an opportunity to collect external data, converting it by cleaning, transforming and modeling with the objective of identifying useful information, suggesting collections and supporting decision making.</a:t>
            </a:r>
          </a:p>
          <a:p>
            <a:pPr marL="285750" indent="-285750" algn="just">
              <a:buClr>
                <a:schemeClr val="bg1"/>
              </a:buClr>
              <a:buSzPct val="65000"/>
              <a:buFont typeface="Courier New" panose="02070309020205020404" pitchFamily="49" charset="0"/>
              <a:buChar char="o"/>
            </a:pPr>
            <a:r>
              <a:rPr lang="en-US" sz="1800" dirty="0"/>
              <a:t>Identify the trends, hidden pattern, design charts, and visuals and help the organization to take correct strategic decision.</a:t>
            </a:r>
          </a:p>
          <a:p>
            <a:pPr marL="285750" indent="-285750" algn="just">
              <a:buClr>
                <a:schemeClr val="bg1"/>
              </a:buClr>
              <a:buSzPct val="65000"/>
              <a:buFont typeface="Courier New" panose="02070309020205020404" pitchFamily="49" charset="0"/>
              <a:buChar char="o"/>
            </a:pPr>
            <a:r>
              <a:rPr lang="en-US" sz="1800" dirty="0"/>
              <a:t>The result indicates the importance of using different text mining and data mining techniques to develop accurate prediction models.</a:t>
            </a:r>
          </a:p>
          <a:p>
            <a:pPr marL="285750" indent="-285750" algn="just">
              <a:buClr>
                <a:schemeClr val="bg1"/>
              </a:buClr>
              <a:buSzPct val="65000"/>
              <a:buFont typeface="Courier New" panose="02070309020205020404" pitchFamily="49" charset="0"/>
              <a:buChar char="o"/>
            </a:pPr>
            <a:r>
              <a:rPr lang="en-US" sz="1800" dirty="0"/>
              <a:t>User privacy is taken care in the project. It does not contain any personal information</a:t>
            </a:r>
          </a:p>
        </p:txBody>
      </p:sp>
    </p:spTree>
    <p:extLst>
      <p:ext uri="{BB962C8B-B14F-4D97-AF65-F5344CB8AC3E}">
        <p14:creationId xmlns:p14="http://schemas.microsoft.com/office/powerpoint/2010/main" val="1114926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525780" y="198120"/>
            <a:ext cx="4892040" cy="1036270"/>
          </a:xfrm>
          <a:prstGeom prst="rect">
            <a:avLst/>
          </a:prstGeom>
        </p:spPr>
        <p:txBody>
          <a:bodyPr spcFirstLastPara="1" wrap="square" lIns="0" tIns="0" rIns="0" bIns="0" anchor="b" anchorCtr="0">
            <a:noAutofit/>
          </a:bodyPr>
          <a:lstStyle/>
          <a:p>
            <a:pPr lvl="0">
              <a:spcBef>
                <a:spcPts val="600"/>
              </a:spcBef>
            </a:pPr>
            <a:r>
              <a:rPr lang="en-US" dirty="0"/>
              <a:t>IST 707 – Data Analytics</a:t>
            </a:r>
          </a:p>
        </p:txBody>
      </p:sp>
      <p:sp>
        <p:nvSpPr>
          <p:cNvPr id="69" name="Google Shape;69;p13"/>
          <p:cNvSpPr txBox="1">
            <a:spLocks noGrp="1"/>
          </p:cNvSpPr>
          <p:nvPr>
            <p:ph type="subTitle" idx="4294967295"/>
          </p:nvPr>
        </p:nvSpPr>
        <p:spPr>
          <a:xfrm>
            <a:off x="640080" y="1373269"/>
            <a:ext cx="4360500" cy="3150600"/>
          </a:xfrm>
          <a:prstGeom prst="rect">
            <a:avLst/>
          </a:prstGeom>
        </p:spPr>
        <p:txBody>
          <a:bodyPr spcFirstLastPara="1" wrap="square" lIns="0" tIns="0" rIns="0" bIns="0" anchor="t" anchorCtr="0">
            <a:noAutofit/>
          </a:bodyPr>
          <a:lstStyle/>
          <a:p>
            <a:pPr marL="76200" indent="0" defTabSz="914400">
              <a:lnSpc>
                <a:spcPct val="90000"/>
              </a:lnSpc>
              <a:spcBef>
                <a:spcPct val="0"/>
              </a:spcBef>
              <a:spcAft>
                <a:spcPts val="600"/>
              </a:spcAft>
              <a:buNone/>
            </a:pPr>
            <a:r>
              <a:rPr lang="en-US" sz="2300" b="1" dirty="0">
                <a:solidFill>
                  <a:schemeClr val="bg1"/>
                </a:solidFill>
              </a:rPr>
              <a:t>Prediction of Readmission Rates in U.S Hospitals</a:t>
            </a: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624868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172956" y="803564"/>
            <a:ext cx="8686800" cy="3153600"/>
          </a:xfrm>
          <a:prstGeom prst="rect">
            <a:avLst/>
          </a:prstGeom>
        </p:spPr>
        <p:txBody>
          <a:bodyPr spcFirstLastPara="1" wrap="square" lIns="0" tIns="0" rIns="0" bIns="0" anchor="t" anchorCtr="0">
            <a:noAutofit/>
          </a:bodyPr>
          <a:lstStyle/>
          <a:p>
            <a:pPr marL="0" lvl="0" indent="0" algn="just" rtl="0">
              <a:spcBef>
                <a:spcPts val="600"/>
              </a:spcBef>
              <a:spcAft>
                <a:spcPts val="0"/>
              </a:spcAft>
              <a:buClr>
                <a:schemeClr val="dk1"/>
              </a:buClr>
              <a:buSzPts val="1100"/>
              <a:buFont typeface="Arial"/>
              <a:buNone/>
            </a:pPr>
            <a:r>
              <a:rPr lang="en-US" sz="1800" dirty="0"/>
              <a:t>The Masters in Applied Data Science program at Syracuse University helps the students to learn and implement the application of data science by providing the opportunities to collect data, analyze, do predictive analysis by applying machine learning and data mining techniques and create visualizations.</a:t>
            </a:r>
          </a:p>
          <a:p>
            <a:pPr marL="0" lvl="0" indent="0" algn="just" rtl="0">
              <a:spcBef>
                <a:spcPts val="600"/>
              </a:spcBef>
              <a:spcAft>
                <a:spcPts val="0"/>
              </a:spcAft>
              <a:buClr>
                <a:schemeClr val="dk1"/>
              </a:buClr>
              <a:buSzPts val="1100"/>
              <a:buFont typeface="Arial"/>
              <a:buNone/>
            </a:pPr>
            <a:endParaRPr lang="en-US" sz="1800" dirty="0"/>
          </a:p>
          <a:p>
            <a:pPr marL="0" lvl="0" indent="0" algn="just" rtl="0">
              <a:spcBef>
                <a:spcPts val="600"/>
              </a:spcBef>
              <a:spcAft>
                <a:spcPts val="0"/>
              </a:spcAft>
              <a:buClr>
                <a:schemeClr val="dk1"/>
              </a:buClr>
              <a:buSzPts val="1100"/>
              <a:buFont typeface="Arial"/>
              <a:buNone/>
            </a:pPr>
            <a:r>
              <a:rPr lang="en-US" sz="1800" dirty="0"/>
              <a:t>The skills developed from the program will be demonstrated through some of the projects accomplished in below courses:</a:t>
            </a:r>
          </a:p>
          <a:p>
            <a:pPr marL="0" lvl="0" indent="0" algn="just">
              <a:buClr>
                <a:schemeClr val="dk1"/>
              </a:buClr>
              <a:buSzPts val="1100"/>
              <a:buNone/>
            </a:pPr>
            <a:r>
              <a:rPr lang="en-US" sz="1800" dirty="0">
                <a:solidFill>
                  <a:schemeClr val="bg1"/>
                </a:solidFill>
                <a:hlinkClick r:id="rId3">
                  <a:extLst>
                    <a:ext uri="{A12FA001-AC4F-418D-AE19-62706E023703}">
                      <ahyp:hlinkClr xmlns:ahyp="http://schemas.microsoft.com/office/drawing/2018/hyperlinkcolor" val="tx"/>
                    </a:ext>
                  </a:extLst>
                </a:hlinkClick>
              </a:rPr>
              <a:t>IST 652 – Scripting for Data Analysis </a:t>
            </a:r>
            <a:endParaRPr lang="en-US" sz="1800" dirty="0">
              <a:solidFill>
                <a:schemeClr val="bg1"/>
              </a:solidFill>
            </a:endParaRPr>
          </a:p>
          <a:p>
            <a:pPr marL="0" indent="0" algn="just">
              <a:buClr>
                <a:schemeClr val="dk1"/>
              </a:buClr>
              <a:buSzPts val="1100"/>
              <a:buNone/>
            </a:pPr>
            <a:r>
              <a:rPr lang="en-US" sz="1800" dirty="0">
                <a:solidFill>
                  <a:schemeClr val="bg1"/>
                </a:solidFill>
                <a:hlinkClick r:id="rId4">
                  <a:extLst>
                    <a:ext uri="{A12FA001-AC4F-418D-AE19-62706E023703}">
                      <ahyp:hlinkClr xmlns:ahyp="http://schemas.microsoft.com/office/drawing/2018/hyperlinkcolor" val="tx"/>
                    </a:ext>
                  </a:extLst>
                </a:hlinkClick>
              </a:rPr>
              <a:t>IST 736 – Text Mining</a:t>
            </a:r>
            <a:endParaRPr lang="en-US" sz="1800" dirty="0">
              <a:solidFill>
                <a:schemeClr val="bg1"/>
              </a:solidFill>
            </a:endParaRPr>
          </a:p>
          <a:p>
            <a:pPr marL="0" indent="0" algn="just">
              <a:buClr>
                <a:schemeClr val="dk1"/>
              </a:buClr>
              <a:buSzPts val="1100"/>
              <a:buNone/>
            </a:pPr>
            <a:r>
              <a:rPr lang="en-US" sz="1800" dirty="0">
                <a:solidFill>
                  <a:schemeClr val="bg1"/>
                </a:solidFill>
                <a:hlinkClick r:id="rId5">
                  <a:extLst>
                    <a:ext uri="{A12FA001-AC4F-418D-AE19-62706E023703}">
                      <ahyp:hlinkClr xmlns:ahyp="http://schemas.microsoft.com/office/drawing/2018/hyperlinkcolor" val="tx"/>
                    </a:ext>
                  </a:extLst>
                </a:hlinkClick>
              </a:rPr>
              <a:t>IST 707 – Data Analytics</a:t>
            </a:r>
            <a:endParaRPr lang="en-US" sz="1800" dirty="0">
              <a:solidFill>
                <a:schemeClr val="bg1"/>
              </a:solidFill>
            </a:endParaRPr>
          </a:p>
          <a:p>
            <a:pPr marL="0" indent="0" algn="just">
              <a:buClr>
                <a:schemeClr val="dk1"/>
              </a:buClr>
              <a:buSzPts val="1100"/>
              <a:buNone/>
            </a:pPr>
            <a:r>
              <a:rPr lang="en-US" sz="1800" dirty="0">
                <a:solidFill>
                  <a:schemeClr val="bg1"/>
                </a:solidFill>
                <a:hlinkClick r:id="rId6">
                  <a:extLst>
                    <a:ext uri="{A12FA001-AC4F-418D-AE19-62706E023703}">
                      <ahyp:hlinkClr xmlns:ahyp="http://schemas.microsoft.com/office/drawing/2018/hyperlinkcolor" val="tx"/>
                    </a:ext>
                  </a:extLst>
                </a:hlinkClick>
              </a:rPr>
              <a:t>IST 659 – Data Admin Concepts &amp; Database Management</a:t>
            </a:r>
            <a:endParaRPr sz="1800" dirty="0">
              <a:solidFill>
                <a:schemeClr val="bg1"/>
              </a:solidFill>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sym typeface="Calibri"/>
              </a:rPr>
              <a:t>The objective of the project was to study the different factors that contribute to the readmission of patients and was able to infer that the physicians from certain departments like the Neoplasms department need to diagnose and order the right test results at the right time.</a:t>
            </a:r>
          </a:p>
          <a:p>
            <a:pPr marL="101600" indent="0" algn="just">
              <a:lnSpc>
                <a:spcPct val="90000"/>
              </a:lnSpc>
              <a:buSzPts val="1900"/>
              <a:buNone/>
            </a:pPr>
            <a:r>
              <a:rPr lang="en-CA" sz="1800" dirty="0"/>
              <a:t>The dataset was collected from the health facts database which represents 10 years of clinical care data. The original dataset has about 100,000 rows of data. Dataset was reduced to 50,000 rows since the original one is too large. Also, another main reason is the fact that the dataset is imbalanced with more number of records of patients who were not readmitted than patients who were readmitted (9:1 ratio). This was leading to higher accuracy rates but was unable to detect readmitted patients with accuracy.</a:t>
            </a:r>
          </a:p>
          <a:p>
            <a:pPr marL="101600" indent="0" algn="just">
              <a:lnSpc>
                <a:spcPct val="90000"/>
              </a:lnSpc>
              <a:buSzPts val="1900"/>
              <a:buNone/>
            </a:pPr>
            <a:endParaRPr lang="en-US" sz="1800" dirty="0">
              <a:sym typeface="Calibri"/>
            </a:endParaRPr>
          </a:p>
          <a:p>
            <a:pPr marL="101600" indent="0" algn="just">
              <a:lnSpc>
                <a:spcPct val="90000"/>
              </a:lnSpc>
              <a:buSzPts val="2400"/>
              <a:buNone/>
            </a:pPr>
            <a:r>
              <a:rPr lang="en-US" sz="1800" dirty="0">
                <a:sym typeface="Calibri"/>
              </a:rPr>
              <a:t>Programming – R Studio</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4216769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data was cleaned </a:t>
            </a:r>
            <a:r>
              <a:rPr lang="en-CA" sz="1800" dirty="0"/>
              <a:t>as much as possible before doing any sort of analysis on the data. Unimportant attributes like encounter id and patient number were removed since they are not going to contribute anything to the analysis. The dataset was viewed to see and make sense of the attributes present. </a:t>
            </a:r>
            <a:endParaRPr lang="en-US" sz="18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7" name="Picture 6">
            <a:extLst>
              <a:ext uri="{FF2B5EF4-FFF2-40B4-BE49-F238E27FC236}">
                <a16:creationId xmlns:a16="http://schemas.microsoft.com/office/drawing/2014/main" id="{BFBC7ECB-9C6B-4200-993C-16ED554D0A1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940" y="2069516"/>
            <a:ext cx="7086600" cy="2733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7758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Correlation Matrix</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CA" sz="1800" dirty="0"/>
              <a:t>A correlation matrix was visualized to understand the correlations between integer variables and possibly eliminate one of the pairs with high correlations. </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7" name="Picture 6">
            <a:extLst>
              <a:ext uri="{FF2B5EF4-FFF2-40B4-BE49-F238E27FC236}">
                <a16:creationId xmlns:a16="http://schemas.microsoft.com/office/drawing/2014/main" id="{5718C0FF-AD10-4CAD-9D6E-A3C6469D55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220" y="1430559"/>
            <a:ext cx="5433060" cy="3453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784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algn="just">
              <a:lnSpc>
                <a:spcPct val="90000"/>
              </a:lnSpc>
              <a:buClr>
                <a:schemeClr val="bg1"/>
              </a:buClr>
              <a:buSzPct val="111000"/>
              <a:buFont typeface="Arial" panose="020B0604020202020204" pitchFamily="34" charset="0"/>
              <a:buChar char="•"/>
            </a:pPr>
            <a:r>
              <a:rPr lang="en-US" sz="1800" dirty="0"/>
              <a:t>Different data mining techniques were applied to predict the model performance with different precision and efficiency.</a:t>
            </a:r>
          </a:p>
          <a:p>
            <a:pPr algn="just">
              <a:lnSpc>
                <a:spcPct val="90000"/>
              </a:lnSpc>
              <a:buClr>
                <a:schemeClr val="bg1"/>
              </a:buClr>
              <a:buSzPct val="111000"/>
              <a:buFont typeface="Arial" panose="020B0604020202020204" pitchFamily="34" charset="0"/>
              <a:buChar char="•"/>
            </a:pPr>
            <a:r>
              <a:rPr lang="en-US" sz="1800" dirty="0"/>
              <a:t>Association Rule Mining, K-means Clustering, Decision Tree, Naïve Bayes, and SVM classification was applied.</a:t>
            </a:r>
          </a:p>
          <a:p>
            <a:pPr algn="just">
              <a:lnSpc>
                <a:spcPct val="90000"/>
              </a:lnSpc>
              <a:buClr>
                <a:schemeClr val="bg1"/>
              </a:buClr>
              <a:buSzPct val="111000"/>
              <a:buFont typeface="Arial" panose="020B0604020202020204" pitchFamily="34" charset="0"/>
              <a:buChar char="•"/>
            </a:pPr>
            <a:r>
              <a:rPr lang="en-US" sz="1800" dirty="0"/>
              <a:t>Naïve Bayes, Decision Tree and SVM were compared  with respect to computation time and accuracy to predict.</a:t>
            </a:r>
          </a:p>
          <a:p>
            <a:pPr marL="101600" indent="0" algn="just">
              <a:lnSpc>
                <a:spcPct val="90000"/>
              </a:lnSpc>
              <a:buSzPts val="1900"/>
              <a:buNone/>
            </a:pPr>
            <a:endParaRPr lang="en-US" sz="18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69536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The association rule mining shows associations for patients who are not getting readmitted. There is strong confidence, support, and lift for the rule which shows that patients who are admitted by a physician from </a:t>
            </a:r>
            <a:r>
              <a:rPr lang="en-CA" sz="1800" dirty="0" err="1"/>
              <a:t>Gynaec</a:t>
            </a:r>
            <a:r>
              <a:rPr lang="en-CA" sz="1800" dirty="0"/>
              <a:t> dept don’t get readmitted in the future. There is also a strong lift and support Asian patients associated with no readmission.</a:t>
            </a:r>
          </a:p>
          <a:p>
            <a:pPr algn="just">
              <a:lnSpc>
                <a:spcPct val="90000"/>
              </a:lnSpc>
              <a:buClr>
                <a:schemeClr val="bg1"/>
              </a:buClr>
              <a:buSzPct val="111000"/>
              <a:buFont typeface="Arial" panose="020B0604020202020204" pitchFamily="34" charset="0"/>
              <a:buChar char="•"/>
            </a:pP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9" name="Content Placeholder 6">
            <a:extLst>
              <a:ext uri="{FF2B5EF4-FFF2-40B4-BE49-F238E27FC236}">
                <a16:creationId xmlns:a16="http://schemas.microsoft.com/office/drawing/2014/main" id="{0762D75D-45EC-4186-A39F-E9B39762D58D}"/>
              </a:ext>
            </a:extLst>
          </p:cNvPr>
          <p:cNvPicPr>
            <a:picLocks noChangeAspect="1"/>
          </p:cNvPicPr>
          <p:nvPr/>
        </p:nvPicPr>
        <p:blipFill>
          <a:blip r:embed="rId3"/>
          <a:stretch>
            <a:fillRect/>
          </a:stretch>
        </p:blipFill>
        <p:spPr>
          <a:xfrm>
            <a:off x="243841" y="2295445"/>
            <a:ext cx="3831545" cy="2454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C272D71-78B9-4BCC-AD93-2419F7214C76}"/>
              </a:ext>
            </a:extLst>
          </p:cNvPr>
          <p:cNvPicPr>
            <a:picLocks noChangeAspect="1"/>
          </p:cNvPicPr>
          <p:nvPr/>
        </p:nvPicPr>
        <p:blipFill>
          <a:blip r:embed="rId4"/>
          <a:stretch>
            <a:fillRect/>
          </a:stretch>
        </p:blipFill>
        <p:spPr>
          <a:xfrm>
            <a:off x="4505719" y="2295445"/>
            <a:ext cx="4196847" cy="2454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1927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Next technique that we applied was K-means clustering. An Elbow plot was used to determine K. We can see from the plot that 4 or 5 is the optimal value for clustering.</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7" name="Picture 6">
            <a:extLst>
              <a:ext uri="{FF2B5EF4-FFF2-40B4-BE49-F238E27FC236}">
                <a16:creationId xmlns:a16="http://schemas.microsoft.com/office/drawing/2014/main" id="{BE6D2E0B-9B6E-4424-AF2B-33AE738A31E8}"/>
              </a:ext>
            </a:extLst>
          </p:cNvPr>
          <p:cNvPicPr>
            <a:picLocks noChangeAspect="1"/>
          </p:cNvPicPr>
          <p:nvPr/>
        </p:nvPicPr>
        <p:blipFill>
          <a:blip r:embed="rId3"/>
          <a:stretch>
            <a:fillRect/>
          </a:stretch>
        </p:blipFill>
        <p:spPr>
          <a:xfrm>
            <a:off x="2063863" y="1590006"/>
            <a:ext cx="5046754" cy="3356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406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kern="1200" dirty="0">
                <a:solidFill>
                  <a:schemeClr val="bg1"/>
                </a:solidFill>
              </a:rPr>
              <a:t>The first cluster shows the clustering between two specific variables discharge id which means where the patient was discharged to and insulin levels administered to the patient. The second plot used PCA to reduce the dimensions into two variables that explain 66% of the variation.</a:t>
            </a:r>
            <a:endParaRPr lang="en-US" sz="1800" dirty="0">
              <a:solidFill>
                <a:schemeClr val="bg1"/>
              </a:solidFill>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7" name="Picture 6">
            <a:extLst>
              <a:ext uri="{FF2B5EF4-FFF2-40B4-BE49-F238E27FC236}">
                <a16:creationId xmlns:a16="http://schemas.microsoft.com/office/drawing/2014/main" id="{1B44CB52-7B1D-481E-8829-0D164BCD564F}"/>
              </a:ext>
            </a:extLst>
          </p:cNvPr>
          <p:cNvPicPr>
            <a:picLocks noChangeAspect="1"/>
          </p:cNvPicPr>
          <p:nvPr/>
        </p:nvPicPr>
        <p:blipFill>
          <a:blip r:embed="rId3"/>
          <a:stretch>
            <a:fillRect/>
          </a:stretch>
        </p:blipFill>
        <p:spPr>
          <a:xfrm>
            <a:off x="365760" y="1987498"/>
            <a:ext cx="3573780" cy="3022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AC3AD92D-0689-4E3C-A1A3-94638962BA59}"/>
              </a:ext>
            </a:extLst>
          </p:cNvPr>
          <p:cNvPicPr>
            <a:picLocks noChangeAspect="1"/>
          </p:cNvPicPr>
          <p:nvPr/>
        </p:nvPicPr>
        <p:blipFill>
          <a:blip r:embed="rId4"/>
          <a:stretch>
            <a:fillRect/>
          </a:stretch>
        </p:blipFill>
        <p:spPr>
          <a:xfrm>
            <a:off x="4448455" y="1987498"/>
            <a:ext cx="3834486" cy="2959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7473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Normalized Dataset; Readmitted column has 2 factors, accuracy is 61%, kappa is 0.22 whereas </a:t>
            </a:r>
            <a:r>
              <a:rPr lang="en-US" sz="1800" dirty="0"/>
              <a:t>Accuracy is 53%, kappa is 0.16 when readmitted is recoded with 3 factors. Categorical Dataset; accuracy is 56% and kappa is 0.11.</a:t>
            </a:r>
            <a:endParaRPr lang="en-CA" sz="18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7" name="Content Placeholder 4">
            <a:extLst>
              <a:ext uri="{FF2B5EF4-FFF2-40B4-BE49-F238E27FC236}">
                <a16:creationId xmlns:a16="http://schemas.microsoft.com/office/drawing/2014/main" id="{F94B76E6-43D5-4565-99D0-1F93C475899A}"/>
              </a:ext>
            </a:extLst>
          </p:cNvPr>
          <p:cNvPicPr>
            <a:picLocks noChangeAspect="1"/>
          </p:cNvPicPr>
          <p:nvPr/>
        </p:nvPicPr>
        <p:blipFill>
          <a:blip r:embed="rId3"/>
          <a:stretch>
            <a:fillRect/>
          </a:stretch>
        </p:blipFill>
        <p:spPr>
          <a:xfrm>
            <a:off x="1832035" y="1752600"/>
            <a:ext cx="5510410" cy="3117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030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Decision Tree with fewer important variables improved the accuracy </a:t>
            </a:r>
            <a:r>
              <a:rPr lang="en-US" sz="1800" dirty="0">
                <a:sym typeface="Wingdings" panose="05000000000000000000" pitchFamily="2" charset="2"/>
              </a:rPr>
              <a:t>to 61% with a kappa of 0.22. </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7" name="Picture 6">
            <a:extLst>
              <a:ext uri="{FF2B5EF4-FFF2-40B4-BE49-F238E27FC236}">
                <a16:creationId xmlns:a16="http://schemas.microsoft.com/office/drawing/2014/main" id="{9B2F4760-F5F5-4416-9E88-317119230534}"/>
              </a:ext>
            </a:extLst>
          </p:cNvPr>
          <p:cNvPicPr>
            <a:picLocks noChangeAspect="1"/>
          </p:cNvPicPr>
          <p:nvPr/>
        </p:nvPicPr>
        <p:blipFill>
          <a:blip r:embed="rId3"/>
          <a:stretch>
            <a:fillRect/>
          </a:stretch>
        </p:blipFill>
        <p:spPr>
          <a:xfrm>
            <a:off x="1254919" y="1281480"/>
            <a:ext cx="6634162" cy="3468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4738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The best accuracy with 58% accuracy was provided by the e1071 package NB function with all variables. Has fewer misclassifications of the readmission variable. When the number of variables is reduced or parameters were tuned, the accuracy rates go down.</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6" name="Picture 5">
            <a:extLst>
              <a:ext uri="{FF2B5EF4-FFF2-40B4-BE49-F238E27FC236}">
                <a16:creationId xmlns:a16="http://schemas.microsoft.com/office/drawing/2014/main" id="{008A53ED-C2EF-4D9A-9F18-D366C2ED013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80" y="1760220"/>
            <a:ext cx="4972050" cy="3186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518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685800" y="440350"/>
            <a:ext cx="4360500" cy="1159800"/>
          </a:xfrm>
          <a:prstGeom prst="rect">
            <a:avLst/>
          </a:prstGeom>
        </p:spPr>
        <p:txBody>
          <a:bodyPr spcFirstLastPara="1" wrap="square" lIns="0" tIns="0" rIns="0" bIns="0" anchor="b" anchorCtr="0">
            <a:noAutofit/>
          </a:bodyPr>
          <a:lstStyle/>
          <a:p>
            <a:pPr lvl="0">
              <a:spcBef>
                <a:spcPts val="600"/>
              </a:spcBef>
            </a:pPr>
            <a:r>
              <a:rPr lang="en-US" dirty="0"/>
              <a:t>IST 652 – Scripting for Data Analysis</a:t>
            </a:r>
          </a:p>
        </p:txBody>
      </p:sp>
      <p:sp>
        <p:nvSpPr>
          <p:cNvPr id="69" name="Google Shape;69;p13"/>
          <p:cNvSpPr txBox="1">
            <a:spLocks noGrp="1"/>
          </p:cNvSpPr>
          <p:nvPr>
            <p:ph type="subTitle" idx="4294967295"/>
          </p:nvPr>
        </p:nvSpPr>
        <p:spPr>
          <a:xfrm>
            <a:off x="685800" y="1639969"/>
            <a:ext cx="4360500" cy="3150600"/>
          </a:xfrm>
          <a:prstGeom prst="rect">
            <a:avLst/>
          </a:prstGeom>
        </p:spPr>
        <p:txBody>
          <a:bodyPr spcFirstLastPara="1" wrap="square" lIns="0" tIns="0" rIns="0" bIns="0" anchor="t" anchorCtr="0">
            <a:noAutofit/>
          </a:bodyPr>
          <a:lstStyle/>
          <a:p>
            <a:pPr marL="0" lvl="0" indent="0">
              <a:buNone/>
            </a:pPr>
            <a:r>
              <a:rPr lang="en-US" sz="2300" dirty="0">
                <a:latin typeface="Titillium Web"/>
                <a:sym typeface="Titillium Web"/>
              </a:rPr>
              <a:t>Analysis of New York City Current Job Postings</a:t>
            </a:r>
            <a:endParaRPr sz="2300" dirty="0">
              <a:latin typeface="Titillium Web"/>
              <a:sym typeface="Titillium Web"/>
            </a:endParaRP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dirty="0"/>
              <a:t>With SVM classification, </a:t>
            </a:r>
            <a:r>
              <a:rPr lang="en-CA" sz="1800" dirty="0"/>
              <a:t>60% accuracy was achieved. This performed better than the NB model. Also, the best accuracy was achieved using the linear kernel at a cost of 0.1. </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6" name="Picture 5">
            <a:extLst>
              <a:ext uri="{FF2B5EF4-FFF2-40B4-BE49-F238E27FC236}">
                <a16:creationId xmlns:a16="http://schemas.microsoft.com/office/drawing/2014/main" id="{BAF75640-83DE-4EB0-992F-1F8581788E8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5017" y="1478820"/>
            <a:ext cx="5053965" cy="3425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4278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buClr>
                <a:schemeClr val="bg1"/>
              </a:buClr>
              <a:buSzPct val="65000"/>
              <a:buFont typeface="Courier New" panose="02070309020205020404" pitchFamily="49" charset="0"/>
              <a:buChar char="o"/>
            </a:pPr>
            <a:r>
              <a:rPr lang="en-US" sz="1800" dirty="0"/>
              <a:t>The project provided an opportunity to collect external data, converting it by cleaning, transforming and modeling with the objective of identifying useful information, suggesting collections and supporting decision making.</a:t>
            </a:r>
          </a:p>
          <a:p>
            <a:pPr marL="285750" indent="-285750">
              <a:buClr>
                <a:schemeClr val="bg1"/>
              </a:buClr>
              <a:buSzPct val="65000"/>
              <a:buFont typeface="Courier New" panose="02070309020205020404" pitchFamily="49" charset="0"/>
              <a:buChar char="o"/>
            </a:pPr>
            <a:r>
              <a:rPr lang="en-US" sz="1800" dirty="0"/>
              <a:t>The result indicates the importance of using different data mining techniques to develop accurate prediction models. </a:t>
            </a:r>
          </a:p>
          <a:p>
            <a:pPr marL="285750" indent="-285750">
              <a:buClr>
                <a:schemeClr val="bg1"/>
              </a:buClr>
              <a:buSzPct val="65000"/>
              <a:buFont typeface="Courier New" panose="02070309020205020404" pitchFamily="49" charset="0"/>
              <a:buChar char="o"/>
            </a:pPr>
            <a:r>
              <a:rPr lang="en-US" sz="1800" dirty="0"/>
              <a:t>Weighing the benefits of application of each machine learning models, can reduce the computation costs and provide the greatest precision.</a:t>
            </a:r>
          </a:p>
          <a:p>
            <a:pPr marL="285750" indent="-285750" algn="just">
              <a:buClr>
                <a:schemeClr val="bg1"/>
              </a:buClr>
              <a:buSzPct val="65000"/>
              <a:buFont typeface="Courier New" panose="02070309020205020404" pitchFamily="49" charset="0"/>
              <a:buChar char="o"/>
            </a:pPr>
            <a:r>
              <a:rPr lang="en-US" sz="1800" dirty="0"/>
              <a:t>Even though the data used in the project was highly sensitive, but it does not contain any personal details like name or phone number or home address, through which an individual can be identified. It mostly contains the different characteristics and hospital admission details of the individual.</a:t>
            </a:r>
          </a:p>
        </p:txBody>
      </p:sp>
    </p:spTree>
    <p:extLst>
      <p:ext uri="{BB962C8B-B14F-4D97-AF65-F5344CB8AC3E}">
        <p14:creationId xmlns:p14="http://schemas.microsoft.com/office/powerpoint/2010/main" val="3565750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441960" y="678180"/>
            <a:ext cx="4892040" cy="1036270"/>
          </a:xfrm>
          <a:prstGeom prst="rect">
            <a:avLst/>
          </a:prstGeom>
        </p:spPr>
        <p:txBody>
          <a:bodyPr spcFirstLastPara="1" wrap="square" lIns="0" tIns="0" rIns="0" bIns="0" anchor="b" anchorCtr="0">
            <a:noAutofit/>
          </a:bodyPr>
          <a:lstStyle/>
          <a:p>
            <a:pPr lvl="0">
              <a:spcBef>
                <a:spcPts val="600"/>
              </a:spcBef>
            </a:pPr>
            <a:r>
              <a:rPr lang="en-US" dirty="0"/>
              <a:t>IST 659 – Data Admin Concepts &amp; Database Management</a:t>
            </a:r>
          </a:p>
        </p:txBody>
      </p:sp>
      <p:sp>
        <p:nvSpPr>
          <p:cNvPr id="69" name="Google Shape;69;p13"/>
          <p:cNvSpPr txBox="1">
            <a:spLocks noGrp="1"/>
          </p:cNvSpPr>
          <p:nvPr>
            <p:ph type="subTitle" idx="4294967295"/>
          </p:nvPr>
        </p:nvSpPr>
        <p:spPr>
          <a:xfrm>
            <a:off x="441960" y="1714450"/>
            <a:ext cx="4360500" cy="3150600"/>
          </a:xfrm>
          <a:prstGeom prst="rect">
            <a:avLst/>
          </a:prstGeom>
        </p:spPr>
        <p:txBody>
          <a:bodyPr spcFirstLastPara="1" wrap="square" lIns="0" tIns="0" rIns="0" bIns="0" anchor="t" anchorCtr="0">
            <a:noAutofit/>
          </a:bodyPr>
          <a:lstStyle/>
          <a:p>
            <a:pPr marL="76200" indent="0" defTabSz="914400">
              <a:lnSpc>
                <a:spcPct val="90000"/>
              </a:lnSpc>
              <a:spcBef>
                <a:spcPct val="0"/>
              </a:spcBef>
              <a:spcAft>
                <a:spcPts val="600"/>
              </a:spcAft>
              <a:buNone/>
            </a:pPr>
            <a:r>
              <a:rPr lang="en-US" sz="2300" b="1" dirty="0">
                <a:solidFill>
                  <a:schemeClr val="bg1"/>
                </a:solidFill>
              </a:rPr>
              <a:t>Online Pizza Database</a:t>
            </a: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64463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In this project, I build a database for a pizza company for online ordering application. I have created the Entities and the Attributes, Conceptual Model, Normalized Logical Model, and various SQL DDL commands to create tables using create table, stored procedure to create tables, view, insert statements. SQL DML select statements. I have used R Studio to create bar chart to compare the Guest vs Registered Customer.</a:t>
            </a:r>
            <a:endParaRPr lang="en-US" sz="1800" dirty="0">
              <a:sym typeface="Calibri"/>
            </a:endParaRPr>
          </a:p>
          <a:p>
            <a:pPr marL="101600" indent="0" algn="just">
              <a:lnSpc>
                <a:spcPct val="90000"/>
              </a:lnSpc>
              <a:buSzPts val="2400"/>
              <a:buNone/>
            </a:pPr>
            <a:r>
              <a:rPr lang="en-US" sz="1800" dirty="0">
                <a:sym typeface="Calibri"/>
              </a:rPr>
              <a:t>Programming – SSMS, R Studio, Draw.io</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1878661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Conceptual Model</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First, all the entities and the attributes are created and the required and required unique attributes are identified for each entity. Then a conceptual model was created using the entity-attribute table.</a:t>
            </a:r>
            <a:endParaRPr lang="en-US" sz="16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6" name="Picture 5">
            <a:extLst>
              <a:ext uri="{FF2B5EF4-FFF2-40B4-BE49-F238E27FC236}">
                <a16:creationId xmlns:a16="http://schemas.microsoft.com/office/drawing/2014/main" id="{48D3C1A7-3E1F-4D71-9DFC-791F6410DB8A}"/>
              </a:ext>
            </a:extLst>
          </p:cNvPr>
          <p:cNvPicPr/>
          <p:nvPr/>
        </p:nvPicPr>
        <p:blipFill>
          <a:blip r:embed="rId3">
            <a:extLst>
              <a:ext uri="{28A0092B-C50C-407E-A947-70E740481C1C}">
                <a14:useLocalDpi xmlns:a14="http://schemas.microsoft.com/office/drawing/2010/main" val="0"/>
              </a:ext>
            </a:extLst>
          </a:blip>
          <a:stretch>
            <a:fillRect/>
          </a:stretch>
        </p:blipFill>
        <p:spPr>
          <a:xfrm>
            <a:off x="1054188" y="1651658"/>
            <a:ext cx="7193280" cy="33065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0111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Normalized Logical Model</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dirty="0"/>
              <a:t>The conceptual model was then normalized and a normalized logical model was created by defining all the columns, primary key, foreign keys, and the relationships as shown in the picture.</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866378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Normalized Logical Model</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5" name="Picture 4">
            <a:extLst>
              <a:ext uri="{FF2B5EF4-FFF2-40B4-BE49-F238E27FC236}">
                <a16:creationId xmlns:a16="http://schemas.microsoft.com/office/drawing/2014/main" id="{76A5B8D7-4C52-4D69-81CE-317082D05DC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76452" y="636621"/>
            <a:ext cx="7591096" cy="4310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465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Problem Statements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4" name="Picture 3">
            <a:extLst>
              <a:ext uri="{FF2B5EF4-FFF2-40B4-BE49-F238E27FC236}">
                <a16:creationId xmlns:a16="http://schemas.microsoft.com/office/drawing/2014/main" id="{11DA6107-780D-448E-A2DE-5B31609DF87F}"/>
              </a:ext>
            </a:extLst>
          </p:cNvPr>
          <p:cNvPicPr>
            <a:picLocks noChangeAspect="1"/>
          </p:cNvPicPr>
          <p:nvPr/>
        </p:nvPicPr>
        <p:blipFill>
          <a:blip r:embed="rId3"/>
          <a:stretch>
            <a:fillRect/>
          </a:stretch>
        </p:blipFill>
        <p:spPr>
          <a:xfrm>
            <a:off x="55179" y="642779"/>
            <a:ext cx="4516821" cy="2226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C1372F48-5FEB-4FCD-B131-4AFD39B205BD}"/>
              </a:ext>
            </a:extLst>
          </p:cNvPr>
          <p:cNvPicPr>
            <a:picLocks noChangeAspect="1"/>
          </p:cNvPicPr>
          <p:nvPr/>
        </p:nvPicPr>
        <p:blipFill>
          <a:blip r:embed="rId4"/>
          <a:stretch>
            <a:fillRect/>
          </a:stretch>
        </p:blipFill>
        <p:spPr>
          <a:xfrm>
            <a:off x="4633140" y="642778"/>
            <a:ext cx="4396144" cy="2226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A886CA1-564F-4C23-82C2-B72BC396F0A7}"/>
              </a:ext>
            </a:extLst>
          </p:cNvPr>
          <p:cNvPicPr>
            <a:picLocks noChangeAspect="1"/>
          </p:cNvPicPr>
          <p:nvPr/>
        </p:nvPicPr>
        <p:blipFill>
          <a:blip r:embed="rId5"/>
          <a:stretch>
            <a:fillRect/>
          </a:stretch>
        </p:blipFill>
        <p:spPr>
          <a:xfrm>
            <a:off x="2185494" y="2959504"/>
            <a:ext cx="4516821" cy="20539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7510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GUI Prototype</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dirty="0"/>
              <a:t>Using RODBC package, a connection was established to SQL Server using 64-bit DSN and the following bar charts were plotted on R Studio.</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6" name="Picture 5">
            <a:extLst>
              <a:ext uri="{FF2B5EF4-FFF2-40B4-BE49-F238E27FC236}">
                <a16:creationId xmlns:a16="http://schemas.microsoft.com/office/drawing/2014/main" id="{84B8D323-F19C-42CF-A1C6-427D207D219F}"/>
              </a:ext>
            </a:extLst>
          </p:cNvPr>
          <p:cNvPicPr/>
          <p:nvPr/>
        </p:nvPicPr>
        <p:blipFill>
          <a:blip r:embed="rId3">
            <a:extLst>
              <a:ext uri="{28A0092B-C50C-407E-A947-70E740481C1C}">
                <a14:useLocalDpi xmlns:a14="http://schemas.microsoft.com/office/drawing/2010/main" val="0"/>
              </a:ext>
            </a:extLst>
          </a:blip>
          <a:stretch>
            <a:fillRect/>
          </a:stretch>
        </p:blipFill>
        <p:spPr>
          <a:xfrm>
            <a:off x="243840" y="1915510"/>
            <a:ext cx="4083794" cy="2593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F6F13ED9-16B6-4476-A1B0-AE2CEA619164}"/>
              </a:ext>
            </a:extLst>
          </p:cNvPr>
          <p:cNvPicPr/>
          <p:nvPr/>
        </p:nvPicPr>
        <p:blipFill>
          <a:blip r:embed="rId4">
            <a:extLst>
              <a:ext uri="{28A0092B-C50C-407E-A947-70E740481C1C}">
                <a14:useLocalDpi xmlns:a14="http://schemas.microsoft.com/office/drawing/2010/main" val="0"/>
              </a:ext>
            </a:extLst>
          </a:blip>
          <a:stretch>
            <a:fillRect/>
          </a:stretch>
        </p:blipFill>
        <p:spPr>
          <a:xfrm>
            <a:off x="4572001" y="1915510"/>
            <a:ext cx="4256690" cy="2593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4615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The project help to develop data management skills</a:t>
            </a:r>
          </a:p>
          <a:p>
            <a:pPr marL="285750" indent="-285750" algn="just">
              <a:buClr>
                <a:schemeClr val="bg1"/>
              </a:buClr>
              <a:buSzPct val="65000"/>
              <a:buFont typeface="Courier New" panose="02070309020205020404" pitchFamily="49" charset="0"/>
              <a:buChar char="o"/>
            </a:pPr>
            <a:r>
              <a:rPr lang="en-US" sz="1800" dirty="0"/>
              <a:t>The data management solution signifies how the data is stored, organized and can be accessed for data analysis and data science</a:t>
            </a:r>
          </a:p>
          <a:p>
            <a:pPr marL="285750" indent="-285750" algn="just">
              <a:buClr>
                <a:schemeClr val="bg1"/>
              </a:buClr>
              <a:buSzPct val="65000"/>
              <a:buFont typeface="Courier New" panose="02070309020205020404" pitchFamily="49" charset="0"/>
              <a:buChar char="o"/>
            </a:pPr>
            <a:r>
              <a:rPr lang="en-US" sz="1800" dirty="0"/>
              <a:t>The database was created using a very common concept of the pizza company and the data stored are not real-time data and are mostly test data used to create the database. It would not affect any pizza making company.</a:t>
            </a:r>
          </a:p>
        </p:txBody>
      </p:sp>
    </p:spTree>
    <p:extLst>
      <p:ext uri="{BB962C8B-B14F-4D97-AF65-F5344CB8AC3E}">
        <p14:creationId xmlns:p14="http://schemas.microsoft.com/office/powerpoint/2010/main" val="107343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latin typeface="Titillium Web Light" panose="020B0604020202020204" charset="0"/>
                <a:sym typeface="Calibri"/>
              </a:rPr>
              <a:t>The objective of the project is to analyze the current job posting data of New York City. </a:t>
            </a:r>
            <a:r>
              <a:rPr lang="en-US" sz="1800" dirty="0">
                <a:latin typeface="Titillium Web Light" panose="020B0604020202020204" charset="0"/>
              </a:rPr>
              <a:t>The data collected need to be processed and organized. Once the data is processed, then it is cleaned by correcting any incomplete, duplicate or error related to the data. After that, the data will be explored to identify the trends, hidden pattern, design charts, and visuals.</a:t>
            </a:r>
          </a:p>
          <a:p>
            <a:pPr marL="101600" lvl="0" indent="0" algn="just">
              <a:lnSpc>
                <a:spcPct val="90000"/>
              </a:lnSpc>
              <a:buSzPts val="1900"/>
              <a:buNone/>
            </a:pPr>
            <a:endParaRPr lang="en-US" sz="1800" dirty="0">
              <a:latin typeface="Titillium Web Light" panose="020B0604020202020204" charset="0"/>
              <a:sym typeface="Calibri"/>
            </a:endParaRPr>
          </a:p>
          <a:p>
            <a:pPr marL="101600" lvl="0" indent="0" algn="just">
              <a:lnSpc>
                <a:spcPct val="90000"/>
              </a:lnSpc>
              <a:buSzPts val="2400"/>
              <a:buNone/>
            </a:pPr>
            <a:r>
              <a:rPr lang="en-US" sz="1800" dirty="0">
                <a:latin typeface="Titillium Web Light" panose="020B0604020202020204" charset="0"/>
                <a:sym typeface="Calibri"/>
              </a:rPr>
              <a:t>Data Set – </a:t>
            </a:r>
            <a:r>
              <a:rPr lang="en-US" sz="1800" dirty="0">
                <a:latin typeface="Titillium Web Light" panose="020B0604020202020204" charset="0"/>
              </a:rPr>
              <a:t>The dataset is collected from the Kaggle which contains job posting available in the City of New York’s official job site.</a:t>
            </a:r>
          </a:p>
          <a:p>
            <a:pPr marL="101600" lvl="0" indent="0" algn="just">
              <a:lnSpc>
                <a:spcPct val="90000"/>
              </a:lnSpc>
              <a:buSzPts val="2400"/>
              <a:buNone/>
            </a:pPr>
            <a:endParaRPr lang="en-US" sz="1800" dirty="0">
              <a:latin typeface="Titillium Web Light" panose="020B0604020202020204" charset="0"/>
              <a:cs typeface="Calibri"/>
              <a:sym typeface="Calibri"/>
            </a:endParaRPr>
          </a:p>
          <a:p>
            <a:pPr marL="101600" indent="0" algn="just">
              <a:lnSpc>
                <a:spcPct val="90000"/>
              </a:lnSpc>
              <a:buSzPts val="2400"/>
              <a:buNone/>
            </a:pPr>
            <a:r>
              <a:rPr lang="en-US" sz="1800" dirty="0">
                <a:latin typeface="Titillium Web Light" panose="020B0604020202020204" charset="0"/>
                <a:sym typeface="Calibri"/>
              </a:rPr>
              <a:t>Programming – Python, Jupyter Notebook</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104996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Overall 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Each of the courses in the program gradually increase the level of complexity and improve the data science skill</a:t>
            </a:r>
          </a:p>
          <a:p>
            <a:pPr marL="285750" indent="-285750" algn="just">
              <a:buClr>
                <a:schemeClr val="bg1"/>
              </a:buClr>
              <a:buSzPct val="65000"/>
              <a:buFont typeface="Courier New" panose="02070309020205020404" pitchFamily="49" charset="0"/>
              <a:buChar char="o"/>
            </a:pPr>
            <a:r>
              <a:rPr lang="en-US" sz="1800" dirty="0"/>
              <a:t>In all the projects, the raw data was collected and converted and organized to find out the insights from the data and make conclusion from the data</a:t>
            </a:r>
          </a:p>
          <a:p>
            <a:pPr marL="285750" indent="-285750" algn="just">
              <a:buClr>
                <a:schemeClr val="bg1"/>
              </a:buClr>
              <a:buSzPct val="65000"/>
              <a:buFont typeface="Courier New" panose="02070309020205020404" pitchFamily="49" charset="0"/>
              <a:buChar char="o"/>
            </a:pPr>
            <a:r>
              <a:rPr lang="en-US" sz="1800" dirty="0"/>
              <a:t>All the projects shows the proper use of data visualization to clearly communicate the insights from the data through charts and plots</a:t>
            </a:r>
          </a:p>
          <a:p>
            <a:pPr marL="285750" indent="-285750" algn="just">
              <a:buClr>
                <a:schemeClr val="bg1"/>
              </a:buClr>
              <a:buSzPct val="65000"/>
              <a:buFont typeface="Courier New" panose="02070309020205020404" pitchFamily="49" charset="0"/>
              <a:buChar char="o"/>
            </a:pPr>
            <a:r>
              <a:rPr lang="en-US" sz="1800" dirty="0"/>
              <a:t>Proper suggestions were made from the data analysis which would help in making decisions </a:t>
            </a:r>
          </a:p>
          <a:p>
            <a:pPr marL="285750" indent="-285750" algn="just">
              <a:buClr>
                <a:schemeClr val="bg1"/>
              </a:buClr>
              <a:buSzPct val="65000"/>
              <a:buFont typeface="Courier New" panose="02070309020205020404" pitchFamily="49" charset="0"/>
              <a:buChar char="o"/>
            </a:pPr>
            <a:r>
              <a:rPr lang="en-US" sz="1800" dirty="0"/>
              <a:t>The analysis was communicated in simple language, so that every person who doesn’t have knowledge of data science can understand</a:t>
            </a:r>
          </a:p>
          <a:p>
            <a:pPr marL="285750" indent="-285750" algn="just">
              <a:buClr>
                <a:schemeClr val="bg1"/>
              </a:buClr>
              <a:buSzPct val="65000"/>
              <a:buFont typeface="Courier New" panose="02070309020205020404" pitchFamily="49" charset="0"/>
              <a:buChar char="o"/>
            </a:pPr>
            <a:r>
              <a:rPr lang="en-US" sz="1800" dirty="0"/>
              <a:t>While collecting data, the privacy of the data was taken care, so that it does not contain any personal details like name or phone number or home address, through which an individual can be identified.</a:t>
            </a:r>
          </a:p>
        </p:txBody>
      </p:sp>
    </p:spTree>
    <p:extLst>
      <p:ext uri="{BB962C8B-B14F-4D97-AF65-F5344CB8AC3E}">
        <p14:creationId xmlns:p14="http://schemas.microsoft.com/office/powerpoint/2010/main" val="3916562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Conclusion</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111000"/>
              <a:buFont typeface="Arial" panose="020B0604020202020204" pitchFamily="34" charset="0"/>
              <a:buChar char="•"/>
            </a:pPr>
            <a:r>
              <a:rPr lang="en-US" sz="1800" dirty="0"/>
              <a:t>The School of Information Studies provides the students with the required skills to effectively apply analytical skills and develop approach to solve complex data problems.</a:t>
            </a:r>
          </a:p>
          <a:p>
            <a:pPr marL="285750" indent="-285750" algn="just">
              <a:buClr>
                <a:schemeClr val="bg1"/>
              </a:buClr>
              <a:buSzPct val="111000"/>
              <a:buFont typeface="Arial" panose="020B0604020202020204" pitchFamily="34" charset="0"/>
              <a:buChar char="•"/>
            </a:pPr>
            <a:r>
              <a:rPr lang="en-US" sz="1800" dirty="0"/>
              <a:t>The skills learned from the program help the students to collect, organize, analyze and suggest actionable insights using various machine learning and data mining techniques.</a:t>
            </a:r>
          </a:p>
          <a:p>
            <a:pPr marL="285750" indent="-285750" algn="just">
              <a:buClr>
                <a:schemeClr val="bg1"/>
              </a:buClr>
              <a:buSzPct val="111000"/>
              <a:buFont typeface="Arial" panose="020B0604020202020204" pitchFamily="34" charset="0"/>
              <a:buChar char="•"/>
            </a:pPr>
            <a:r>
              <a:rPr lang="en-US" sz="1800" dirty="0"/>
              <a:t>Throughout the course, it fosters students to make suggestions and take decisions by applying analytical concepts to the data.</a:t>
            </a:r>
          </a:p>
        </p:txBody>
      </p:sp>
    </p:spTree>
    <p:extLst>
      <p:ext uri="{BB962C8B-B14F-4D97-AF65-F5344CB8AC3E}">
        <p14:creationId xmlns:p14="http://schemas.microsoft.com/office/powerpoint/2010/main" val="2217090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pic>
        <p:nvPicPr>
          <p:cNvPr id="3" name="Picture 2">
            <a:extLst>
              <a:ext uri="{FF2B5EF4-FFF2-40B4-BE49-F238E27FC236}">
                <a16:creationId xmlns:a16="http://schemas.microsoft.com/office/drawing/2014/main" id="{AE4B6B8E-D6AB-46EA-9460-4B50CBB77B1F}"/>
              </a:ext>
            </a:extLst>
          </p:cNvPr>
          <p:cNvPicPr>
            <a:picLocks noChangeAspect="1"/>
          </p:cNvPicPr>
          <p:nvPr/>
        </p:nvPicPr>
        <p:blipFill>
          <a:blip r:embed="rId3"/>
          <a:stretch>
            <a:fillRect/>
          </a:stretch>
        </p:blipFill>
        <p:spPr>
          <a:xfrm>
            <a:off x="841390" y="2466705"/>
            <a:ext cx="7491700" cy="23494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sym typeface="Calibri"/>
              </a:rPr>
              <a:t>The data collected was processed using the following libraries . </a:t>
            </a:r>
            <a:r>
              <a:rPr lang="en-US" sz="1800" dirty="0"/>
              <a:t>Pandas are imported for data manipulation and analysis. Numpy is imported for scientific computation. Matplotlib and seaborn are imported for visualization purpose. Wordcloud is imported to generate the word-cloud. NLTK is imported for </a:t>
            </a:r>
            <a:r>
              <a:rPr lang="en-US" sz="1800" dirty="0" err="1"/>
              <a:t>stopwords</a:t>
            </a:r>
            <a:r>
              <a:rPr lang="en-US" sz="1800" dirty="0"/>
              <a:t>. “re” library is imported for the regular expression. </a:t>
            </a:r>
            <a:r>
              <a:rPr lang="en-US" sz="1800" dirty="0" err="1"/>
              <a:t>Gmap</a:t>
            </a:r>
            <a:r>
              <a:rPr lang="en-US" sz="1800" dirty="0"/>
              <a:t> is imported to visualize the map. The dataset was collected in CSV format, so to read the data, pandas ‘</a:t>
            </a:r>
            <a:r>
              <a:rPr lang="en-US" sz="1800" dirty="0" err="1"/>
              <a:t>read_csv</a:t>
            </a:r>
            <a:r>
              <a:rPr lang="en-US" sz="1800" dirty="0"/>
              <a:t>’ function was used.</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011756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As part of the data analysis process, data comparison was done for Posting Types, Full Time/Part-Time Indicator and Salary Frequency</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7" name="Picture 6">
            <a:extLst>
              <a:ext uri="{FF2B5EF4-FFF2-40B4-BE49-F238E27FC236}">
                <a16:creationId xmlns:a16="http://schemas.microsoft.com/office/drawing/2014/main" id="{13F0FDC6-FB77-4D21-8E7F-3A6828A0923E}"/>
              </a:ext>
            </a:extLst>
          </p:cNvPr>
          <p:cNvPicPr>
            <a:picLocks noChangeAspect="1"/>
          </p:cNvPicPr>
          <p:nvPr/>
        </p:nvPicPr>
        <p:blipFill>
          <a:blip r:embed="rId3">
            <a:alphaModFix/>
          </a:blip>
          <a:stretch>
            <a:fillRect/>
          </a:stretch>
        </p:blipFill>
        <p:spPr>
          <a:xfrm>
            <a:off x="94830" y="2200497"/>
            <a:ext cx="2779719" cy="1909906"/>
          </a:xfrm>
          <a:prstGeom prst="roundRect">
            <a:avLst>
              <a:gd name="adj" fmla="val 16667"/>
            </a:avLst>
          </a:prstGeom>
          <a:noFill/>
          <a:ln>
            <a:noFill/>
          </a:ln>
          <a:effectLst>
            <a:reflection stA="50000" endPos="30000" dist="38100" dir="5400000" fadeDir="5400012" sy="-100000" algn="bl" rotWithShape="0"/>
          </a:effectLst>
        </p:spPr>
      </p:pic>
      <p:pic>
        <p:nvPicPr>
          <p:cNvPr id="8" name="Picture 7">
            <a:extLst>
              <a:ext uri="{FF2B5EF4-FFF2-40B4-BE49-F238E27FC236}">
                <a16:creationId xmlns:a16="http://schemas.microsoft.com/office/drawing/2014/main" id="{CAB05D56-BA52-4FC0-8B4A-7D2D5BC0B4A5}"/>
              </a:ext>
            </a:extLst>
          </p:cNvPr>
          <p:cNvPicPr>
            <a:picLocks noChangeAspect="1"/>
          </p:cNvPicPr>
          <p:nvPr/>
        </p:nvPicPr>
        <p:blipFill>
          <a:blip r:embed="rId4">
            <a:alphaModFix/>
          </a:blip>
          <a:stretch>
            <a:fillRect/>
          </a:stretch>
        </p:blipFill>
        <p:spPr>
          <a:xfrm>
            <a:off x="3019783" y="2200497"/>
            <a:ext cx="2955313" cy="1948053"/>
          </a:xfrm>
          <a:prstGeom prst="roundRect">
            <a:avLst>
              <a:gd name="adj" fmla="val 16667"/>
            </a:avLst>
          </a:prstGeom>
          <a:noFill/>
          <a:ln>
            <a:noFill/>
          </a:ln>
          <a:effectLst>
            <a:reflection stA="50000" endPos="30000" dist="38100" dir="5400000" fadeDir="5400012" sy="-100000" algn="bl" rotWithShape="0"/>
          </a:effectLst>
        </p:spPr>
      </p:pic>
      <p:pic>
        <p:nvPicPr>
          <p:cNvPr id="9" name="Picture 8">
            <a:extLst>
              <a:ext uri="{FF2B5EF4-FFF2-40B4-BE49-F238E27FC236}">
                <a16:creationId xmlns:a16="http://schemas.microsoft.com/office/drawing/2014/main" id="{B4E23066-0F26-42E3-9084-23FC3BC89629}"/>
              </a:ext>
            </a:extLst>
          </p:cNvPr>
          <p:cNvPicPr>
            <a:picLocks noChangeAspect="1"/>
          </p:cNvPicPr>
          <p:nvPr/>
        </p:nvPicPr>
        <p:blipFill>
          <a:blip r:embed="rId5">
            <a:alphaModFix/>
          </a:blip>
          <a:stretch>
            <a:fillRect/>
          </a:stretch>
        </p:blipFill>
        <p:spPr>
          <a:xfrm>
            <a:off x="6084266" y="2200497"/>
            <a:ext cx="2991377" cy="2056493"/>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121354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next analysis was done to find out the top counts of attributes like Agency, Civil Service Title and Job Categories.</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0" name="Picture 9">
            <a:extLst>
              <a:ext uri="{FF2B5EF4-FFF2-40B4-BE49-F238E27FC236}">
                <a16:creationId xmlns:a16="http://schemas.microsoft.com/office/drawing/2014/main" id="{8165747D-4977-4F77-823E-FE20D1E3B318}"/>
              </a:ext>
            </a:extLst>
          </p:cNvPr>
          <p:cNvPicPr>
            <a:picLocks noChangeAspect="1"/>
          </p:cNvPicPr>
          <p:nvPr/>
        </p:nvPicPr>
        <p:blipFill>
          <a:blip r:embed="rId3">
            <a:alphaModFix/>
          </a:blip>
          <a:stretch>
            <a:fillRect/>
          </a:stretch>
        </p:blipFill>
        <p:spPr>
          <a:xfrm>
            <a:off x="94830" y="2068692"/>
            <a:ext cx="2804314" cy="1999175"/>
          </a:xfrm>
          <a:prstGeom prst="roundRect">
            <a:avLst>
              <a:gd name="adj" fmla="val 16667"/>
            </a:avLst>
          </a:prstGeom>
          <a:noFill/>
          <a:ln>
            <a:noFill/>
          </a:ln>
          <a:effectLst>
            <a:reflection stA="50000" endPos="30000" dist="38100" dir="5400000" fadeDir="5400012" sy="-100000" algn="bl" rotWithShape="0"/>
          </a:effectLst>
        </p:spPr>
      </p:pic>
      <p:pic>
        <p:nvPicPr>
          <p:cNvPr id="11" name="Picture 10">
            <a:extLst>
              <a:ext uri="{FF2B5EF4-FFF2-40B4-BE49-F238E27FC236}">
                <a16:creationId xmlns:a16="http://schemas.microsoft.com/office/drawing/2014/main" id="{CA26D237-BB14-4433-937E-57A460D4E1CB}"/>
              </a:ext>
            </a:extLst>
          </p:cNvPr>
          <p:cNvPicPr>
            <a:picLocks noChangeAspect="1"/>
          </p:cNvPicPr>
          <p:nvPr/>
        </p:nvPicPr>
        <p:blipFill>
          <a:blip r:embed="rId4">
            <a:alphaModFix/>
          </a:blip>
          <a:stretch>
            <a:fillRect/>
          </a:stretch>
        </p:blipFill>
        <p:spPr>
          <a:xfrm>
            <a:off x="3048154" y="2068691"/>
            <a:ext cx="2925379" cy="1999175"/>
          </a:xfrm>
          <a:prstGeom prst="roundRect">
            <a:avLst>
              <a:gd name="adj" fmla="val 16667"/>
            </a:avLst>
          </a:prstGeom>
          <a:noFill/>
          <a:ln>
            <a:noFill/>
          </a:ln>
          <a:effectLst>
            <a:reflection stA="50000" endPos="30000" dist="38100" dir="5400000" fadeDir="5400012" sy="-100000" algn="bl" rotWithShape="0"/>
          </a:effectLst>
        </p:spPr>
      </p:pic>
      <p:pic>
        <p:nvPicPr>
          <p:cNvPr id="12" name="Picture 11">
            <a:extLst>
              <a:ext uri="{FF2B5EF4-FFF2-40B4-BE49-F238E27FC236}">
                <a16:creationId xmlns:a16="http://schemas.microsoft.com/office/drawing/2014/main" id="{96954F17-C663-40EB-A16E-ADF2E11947C3}"/>
              </a:ext>
            </a:extLst>
          </p:cNvPr>
          <p:cNvPicPr>
            <a:picLocks noChangeAspect="1"/>
          </p:cNvPicPr>
          <p:nvPr/>
        </p:nvPicPr>
        <p:blipFill>
          <a:blip r:embed="rId5">
            <a:alphaModFix/>
          </a:blip>
          <a:stretch>
            <a:fillRect/>
          </a:stretch>
        </p:blipFill>
        <p:spPr>
          <a:xfrm>
            <a:off x="6124622" y="2068692"/>
            <a:ext cx="2904662" cy="1999175"/>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3546016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date columns – posted date, process date, and posting date were converted into date-time objects. From the posted date column, the year and the months were extracted and added as two separate columns. Using the month and year column, yearly and monthly trend of the number of positions were visualized.</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D27593A0-1AE7-4227-8877-E9EA9797C4A4}"/>
              </a:ext>
            </a:extLst>
          </p:cNvPr>
          <p:cNvPicPr/>
          <p:nvPr/>
        </p:nvPicPr>
        <p:blipFill>
          <a:blip r:embed="rId3"/>
          <a:stretch>
            <a:fillRect/>
          </a:stretch>
        </p:blipFill>
        <p:spPr>
          <a:xfrm>
            <a:off x="243840" y="1983321"/>
            <a:ext cx="3995007" cy="2584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AB19696-7936-4CFD-BAE4-EB39CC27E89B}"/>
              </a:ext>
            </a:extLst>
          </p:cNvPr>
          <p:cNvPicPr/>
          <p:nvPr/>
        </p:nvPicPr>
        <p:blipFill>
          <a:blip r:embed="rId4"/>
          <a:stretch>
            <a:fillRect/>
          </a:stretch>
        </p:blipFill>
        <p:spPr>
          <a:xfrm>
            <a:off x="4587240" y="1983321"/>
            <a:ext cx="4239641" cy="2584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2719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Word Cloud</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To do the map-based spatial analysis, the work address and the counts were then converted to dataframe. Using the </a:t>
            </a:r>
            <a:r>
              <a:rPr lang="en-US" sz="1800" dirty="0" err="1"/>
              <a:t>geopy</a:t>
            </a:r>
            <a:r>
              <a:rPr lang="en-US" sz="1800" dirty="0"/>
              <a:t> library, the coordinates of the address were generated. The coordinates column was then broken into two more columns – latitude and longitude. Then, using the folium library, the agency’s work address was generated on the map.</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3" name="Picture 12">
            <a:extLst>
              <a:ext uri="{FF2B5EF4-FFF2-40B4-BE49-F238E27FC236}">
                <a16:creationId xmlns:a16="http://schemas.microsoft.com/office/drawing/2014/main" id="{F3FC2A6E-D1CC-4EDB-9D9B-FF605B16C7F8}"/>
              </a:ext>
            </a:extLst>
          </p:cNvPr>
          <p:cNvPicPr/>
          <p:nvPr/>
        </p:nvPicPr>
        <p:blipFill>
          <a:blip r:embed="rId3"/>
          <a:stretch>
            <a:fillRect/>
          </a:stretch>
        </p:blipFill>
        <p:spPr>
          <a:xfrm>
            <a:off x="1356462" y="1906448"/>
            <a:ext cx="5835650" cy="2748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4178625"/>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2491</Words>
  <Application>Microsoft Office PowerPoint</Application>
  <PresentationFormat>On-screen Show (16:9)</PresentationFormat>
  <Paragraphs>179</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Titillium Web Light</vt:lpstr>
      <vt:lpstr>Courier New</vt:lpstr>
      <vt:lpstr>Calibri</vt:lpstr>
      <vt:lpstr>Titillium Web</vt:lpstr>
      <vt:lpstr>Ninacor template</vt:lpstr>
      <vt:lpstr>Syracuse University School of Information Studies     Master of Science Applied Data Science  Portfolio Milestone      </vt:lpstr>
      <vt:lpstr>Introduction</vt:lpstr>
      <vt:lpstr>IST 652 – Scripting for Data Analysis</vt:lpstr>
      <vt:lpstr>Introduction</vt:lpstr>
      <vt:lpstr>Data Analysis</vt:lpstr>
      <vt:lpstr>Data Analysis</vt:lpstr>
      <vt:lpstr>Data Analysis</vt:lpstr>
      <vt:lpstr>Data Analysis</vt:lpstr>
      <vt:lpstr>Word Cloud</vt:lpstr>
      <vt:lpstr>Achievements</vt:lpstr>
      <vt:lpstr>IST 736 – Text Mining</vt:lpstr>
      <vt:lpstr>Introduction</vt:lpstr>
      <vt:lpstr>Data Analysis</vt:lpstr>
      <vt:lpstr>Data Analysis</vt:lpstr>
      <vt:lpstr>Data Analysis</vt:lpstr>
      <vt:lpstr>Methodology</vt:lpstr>
      <vt:lpstr>Methodology</vt:lpstr>
      <vt:lpstr>Achievements</vt:lpstr>
      <vt:lpstr>IST 707 – Data Analytics</vt:lpstr>
      <vt:lpstr>Introduction</vt:lpstr>
      <vt:lpstr>Data Analysis</vt:lpstr>
      <vt:lpstr>Correlation Matrix</vt:lpstr>
      <vt:lpstr>Methodology</vt:lpstr>
      <vt:lpstr>Methodology</vt:lpstr>
      <vt:lpstr>Methodology</vt:lpstr>
      <vt:lpstr>Methodology</vt:lpstr>
      <vt:lpstr>Methodology</vt:lpstr>
      <vt:lpstr>Methodology</vt:lpstr>
      <vt:lpstr>Methodology</vt:lpstr>
      <vt:lpstr>Methodology</vt:lpstr>
      <vt:lpstr>Achievements</vt:lpstr>
      <vt:lpstr>IST 659 – Data Admin Concepts &amp; Database Management</vt:lpstr>
      <vt:lpstr>Introduction</vt:lpstr>
      <vt:lpstr>Conceptual Model</vt:lpstr>
      <vt:lpstr>Normalized Logical Model</vt:lpstr>
      <vt:lpstr>Normalized Logical Model</vt:lpstr>
      <vt:lpstr>Problem Statements</vt:lpstr>
      <vt:lpstr>GUI Prototype</vt:lpstr>
      <vt:lpstr>Achievements</vt:lpstr>
      <vt:lpstr>Overall Achievements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Syracuse University School of Information Studies     Master of Science Applied Data Science  Portfolio Milestone      </dc:title>
  <cp:lastModifiedBy>Himadri Tewari</cp:lastModifiedBy>
  <cp:revision>54</cp:revision>
  <dcterms:modified xsi:type="dcterms:W3CDTF">2019-10-04T05:05:12Z</dcterms:modified>
</cp:coreProperties>
</file>